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handoutMasterIdLst>
    <p:handoutMasterId r:id="rId30"/>
  </p:handoutMasterIdLst>
  <p:sldIdLst>
    <p:sldId id="281" r:id="rId2"/>
    <p:sldId id="257" r:id="rId3"/>
    <p:sldId id="259" r:id="rId4"/>
    <p:sldId id="260" r:id="rId5"/>
    <p:sldId id="261" r:id="rId6"/>
    <p:sldId id="285" r:id="rId7"/>
    <p:sldId id="262" r:id="rId8"/>
    <p:sldId id="282" r:id="rId9"/>
    <p:sldId id="265" r:id="rId10"/>
    <p:sldId id="283" r:id="rId11"/>
    <p:sldId id="266" r:id="rId12"/>
    <p:sldId id="263" r:id="rId13"/>
    <p:sldId id="267" r:id="rId14"/>
    <p:sldId id="268" r:id="rId15"/>
    <p:sldId id="269" r:id="rId16"/>
    <p:sldId id="270" r:id="rId17"/>
    <p:sldId id="271" r:id="rId18"/>
    <p:sldId id="272" r:id="rId19"/>
    <p:sldId id="284" r:id="rId20"/>
    <p:sldId id="273" r:id="rId21"/>
    <p:sldId id="274" r:id="rId22"/>
    <p:sldId id="275" r:id="rId23"/>
    <p:sldId id="276" r:id="rId24"/>
    <p:sldId id="277" r:id="rId25"/>
    <p:sldId id="278" r:id="rId26"/>
    <p:sldId id="279" r:id="rId27"/>
    <p:sldId id="280" r:id="rId28"/>
    <p:sldId id="286" r:id="rId29"/>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FF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4721" autoAdjust="0"/>
  </p:normalViewPr>
  <p:slideViewPr>
    <p:cSldViewPr>
      <p:cViewPr varScale="1">
        <p:scale>
          <a:sx n="154" d="100"/>
          <a:sy n="154" d="100"/>
        </p:scale>
        <p:origin x="2010"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88842F6-465D-9EF1-E668-B8D147114A4A}"/>
              </a:ext>
            </a:extLst>
          </p:cNvPr>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3315" name="Rectangle 3">
            <a:extLst>
              <a:ext uri="{FF2B5EF4-FFF2-40B4-BE49-F238E27FC236}">
                <a16:creationId xmlns:a16="http://schemas.microsoft.com/office/drawing/2014/main" id="{5D2EB326-4056-95BA-8E72-25B68A79FD31}"/>
              </a:ext>
            </a:extLst>
          </p:cNvPr>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algn="r" defTabSz="931863" eaLnBrk="1" hangingPunct="1">
              <a:defRPr sz="1200">
                <a:latin typeface="Arial" panose="020B0604020202020204" pitchFamily="34" charset="0"/>
              </a:defRPr>
            </a:lvl1pPr>
          </a:lstStyle>
          <a:p>
            <a:endParaRPr lang="en-US" altLang="en-US"/>
          </a:p>
        </p:txBody>
      </p:sp>
      <p:sp>
        <p:nvSpPr>
          <p:cNvPr id="13316" name="Rectangle 4">
            <a:extLst>
              <a:ext uri="{FF2B5EF4-FFF2-40B4-BE49-F238E27FC236}">
                <a16:creationId xmlns:a16="http://schemas.microsoft.com/office/drawing/2014/main" id="{BD28D03F-4DA4-73CE-8231-D8E71F0FD628}"/>
              </a:ext>
            </a:extLst>
          </p:cNvPr>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3317" name="Rectangle 5">
            <a:extLst>
              <a:ext uri="{FF2B5EF4-FFF2-40B4-BE49-F238E27FC236}">
                <a16:creationId xmlns:a16="http://schemas.microsoft.com/office/drawing/2014/main" id="{6537BC5A-8CC9-5758-0280-8EA02B334193}"/>
              </a:ext>
            </a:extLst>
          </p:cNvPr>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algn="r" defTabSz="931863" eaLnBrk="1" hangingPunct="1">
              <a:defRPr sz="1200">
                <a:latin typeface="Arial" panose="020B0604020202020204" pitchFamily="34" charset="0"/>
              </a:defRPr>
            </a:lvl1pPr>
          </a:lstStyle>
          <a:p>
            <a:fld id="{F99296DF-813E-46DB-AF86-72C61BC8C48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BC7EB09-89EB-0D9D-CCBC-C0BFD2CBBB5A}"/>
              </a:ext>
            </a:extLst>
          </p:cNvPr>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a:t>Click to edit Master title style</a:t>
            </a:r>
          </a:p>
        </p:txBody>
      </p:sp>
      <p:sp>
        <p:nvSpPr>
          <p:cNvPr id="58371" name="Rectangle 3">
            <a:extLst>
              <a:ext uri="{FF2B5EF4-FFF2-40B4-BE49-F238E27FC236}">
                <a16:creationId xmlns:a16="http://schemas.microsoft.com/office/drawing/2014/main" id="{94676A8E-3CCC-083B-5D9E-02381A9D000C}"/>
              </a:ext>
            </a:extLst>
          </p:cNvPr>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en-US" altLang="en-US" noProof="0"/>
              <a:t>Click to edit Master subtitle style</a:t>
            </a:r>
          </a:p>
        </p:txBody>
      </p:sp>
      <p:sp>
        <p:nvSpPr>
          <p:cNvPr id="58372" name="Rectangle 4">
            <a:extLst>
              <a:ext uri="{FF2B5EF4-FFF2-40B4-BE49-F238E27FC236}">
                <a16:creationId xmlns:a16="http://schemas.microsoft.com/office/drawing/2014/main" id="{FCEDF50E-787F-5FF1-8AF4-FC943714FF99}"/>
              </a:ext>
            </a:extLst>
          </p:cNvPr>
          <p:cNvSpPr>
            <a:spLocks noGrp="1" noChangeArrowheads="1"/>
          </p:cNvSpPr>
          <p:nvPr>
            <p:ph type="dt" sz="half" idx="2"/>
          </p:nvPr>
        </p:nvSpPr>
        <p:spPr>
          <a:xfrm>
            <a:off x="685800" y="6248400"/>
            <a:ext cx="1905000" cy="457200"/>
          </a:xfrm>
        </p:spPr>
        <p:txBody>
          <a:bodyPr/>
          <a:lstStyle>
            <a:lvl1pPr>
              <a:defRPr/>
            </a:lvl1pPr>
          </a:lstStyle>
          <a:p>
            <a:endParaRPr lang="en-US" altLang="en-US"/>
          </a:p>
        </p:txBody>
      </p:sp>
      <p:sp>
        <p:nvSpPr>
          <p:cNvPr id="58373" name="Rectangle 5">
            <a:extLst>
              <a:ext uri="{FF2B5EF4-FFF2-40B4-BE49-F238E27FC236}">
                <a16:creationId xmlns:a16="http://schemas.microsoft.com/office/drawing/2014/main" id="{AAF30A65-6012-7935-3FC0-0436B63FAD96}"/>
              </a:ext>
            </a:extLst>
          </p:cNvPr>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58374" name="Rectangle 6">
            <a:extLst>
              <a:ext uri="{FF2B5EF4-FFF2-40B4-BE49-F238E27FC236}">
                <a16:creationId xmlns:a16="http://schemas.microsoft.com/office/drawing/2014/main" id="{D7B4E121-BA5F-C6D3-0C07-EABEB11DA3F1}"/>
              </a:ext>
            </a:extLst>
          </p:cNvPr>
          <p:cNvSpPr>
            <a:spLocks noGrp="1" noChangeArrowheads="1"/>
          </p:cNvSpPr>
          <p:nvPr>
            <p:ph type="sldNum" sz="quarter" idx="4"/>
          </p:nvPr>
        </p:nvSpPr>
        <p:spPr>
          <a:xfrm>
            <a:off x="6553200" y="6248400"/>
            <a:ext cx="1905000" cy="457200"/>
          </a:xfrm>
        </p:spPr>
        <p:txBody>
          <a:bodyPr/>
          <a:lstStyle>
            <a:lvl1pPr>
              <a:defRPr/>
            </a:lvl1pPr>
          </a:lstStyle>
          <a:p>
            <a:fld id="{65C308B7-B030-4145-9F95-230F007D4EEE}" type="slidenum">
              <a:rPr lang="en-US" altLang="en-US"/>
              <a:pPr/>
              <a:t>‹#›</a:t>
            </a:fld>
            <a:endParaRPr lang="en-US" altLang="en-US"/>
          </a:p>
        </p:txBody>
      </p:sp>
      <p:sp>
        <p:nvSpPr>
          <p:cNvPr id="58375" name="AutoShape 7">
            <a:extLst>
              <a:ext uri="{FF2B5EF4-FFF2-40B4-BE49-F238E27FC236}">
                <a16:creationId xmlns:a16="http://schemas.microsoft.com/office/drawing/2014/main" id="{9C9F9F7F-951B-5CB4-7AAC-98702452B4F7}"/>
              </a:ext>
            </a:extLst>
          </p:cNvPr>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3B25-1560-B3A1-C5CE-CCD5D5D1642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ED48C0-47E1-E161-B575-80712E0062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9D91F4-B020-E1B7-0477-3118EBB67AD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FC25178-09B8-9ADC-76C6-6078F940ED8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BDB7544-2FB5-C2F1-F62C-6EB742FB175B}"/>
              </a:ext>
            </a:extLst>
          </p:cNvPr>
          <p:cNvSpPr>
            <a:spLocks noGrp="1"/>
          </p:cNvSpPr>
          <p:nvPr>
            <p:ph type="sldNum" sz="quarter" idx="12"/>
          </p:nvPr>
        </p:nvSpPr>
        <p:spPr/>
        <p:txBody>
          <a:bodyPr/>
          <a:lstStyle>
            <a:lvl1pPr>
              <a:defRPr/>
            </a:lvl1pPr>
          </a:lstStyle>
          <a:p>
            <a:fld id="{51A1AC5F-8D18-45D6-BE36-A8910BFA6A78}" type="slidenum">
              <a:rPr lang="en-US" altLang="en-US"/>
              <a:pPr/>
              <a:t>‹#›</a:t>
            </a:fld>
            <a:endParaRPr lang="en-US" altLang="en-US"/>
          </a:p>
        </p:txBody>
      </p:sp>
    </p:spTree>
    <p:extLst>
      <p:ext uri="{BB962C8B-B14F-4D97-AF65-F5344CB8AC3E}">
        <p14:creationId xmlns:p14="http://schemas.microsoft.com/office/powerpoint/2010/main" val="1021671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40AF6-2F3A-D186-ABF3-71FE0802EDB8}"/>
              </a:ext>
            </a:extLst>
          </p:cNvPr>
          <p:cNvSpPr>
            <a:spLocks noGrp="1"/>
          </p:cNvSpPr>
          <p:nvPr>
            <p:ph type="title" orient="vert"/>
          </p:nvPr>
        </p:nvSpPr>
        <p:spPr>
          <a:xfrm>
            <a:off x="6573838" y="304800"/>
            <a:ext cx="2001837"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FBF2B1-CF33-9B48-0931-FE3031363F32}"/>
              </a:ext>
            </a:extLst>
          </p:cNvPr>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EE18E7-6022-C1A3-CA6B-06457D74704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40EDC1F-9504-B0C1-9514-0C495A67C31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FDA29B-E42D-C15C-61EF-36A7AE48933C}"/>
              </a:ext>
            </a:extLst>
          </p:cNvPr>
          <p:cNvSpPr>
            <a:spLocks noGrp="1"/>
          </p:cNvSpPr>
          <p:nvPr>
            <p:ph type="sldNum" sz="quarter" idx="12"/>
          </p:nvPr>
        </p:nvSpPr>
        <p:spPr/>
        <p:txBody>
          <a:bodyPr/>
          <a:lstStyle>
            <a:lvl1pPr>
              <a:defRPr/>
            </a:lvl1pPr>
          </a:lstStyle>
          <a:p>
            <a:fld id="{D57D8680-1EB7-4F09-A420-69158FAB67D1}" type="slidenum">
              <a:rPr lang="en-US" altLang="en-US"/>
              <a:pPr/>
              <a:t>‹#›</a:t>
            </a:fld>
            <a:endParaRPr lang="en-US" altLang="en-US"/>
          </a:p>
        </p:txBody>
      </p:sp>
    </p:spTree>
    <p:extLst>
      <p:ext uri="{BB962C8B-B14F-4D97-AF65-F5344CB8AC3E}">
        <p14:creationId xmlns:p14="http://schemas.microsoft.com/office/powerpoint/2010/main" val="3045329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3A979-7203-F9C1-08C9-B2B45F9EA2A5}"/>
              </a:ext>
            </a:extLst>
          </p:cNvPr>
          <p:cNvSpPr>
            <a:spLocks noGrp="1"/>
          </p:cNvSpPr>
          <p:nvPr>
            <p:ph type="title"/>
          </p:nvPr>
        </p:nvSpPr>
        <p:spPr>
          <a:xfrm>
            <a:off x="574675" y="304800"/>
            <a:ext cx="8001000" cy="12160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5F325E-9871-89AA-2455-C963C9BBE52A}"/>
              </a:ext>
            </a:extLst>
          </p:cNvPr>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8A83F2-9365-60D8-9851-7AAA642C7D8A}"/>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360ED9-17A4-ACCE-661C-9F078876B42B}"/>
              </a:ext>
            </a:extLst>
          </p:cNvPr>
          <p:cNvSpPr>
            <a:spLocks noGrp="1"/>
          </p:cNvSpPr>
          <p:nvPr>
            <p:ph type="dt" sz="half" idx="10"/>
          </p:nvPr>
        </p:nvSpPr>
        <p:spPr>
          <a:xfrm>
            <a:off x="609600" y="6245225"/>
            <a:ext cx="19812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EE64433-F788-DA79-E425-AD7FA975F3D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B1F4732-69D0-1467-95B7-E30556CD78CC}"/>
              </a:ext>
            </a:extLst>
          </p:cNvPr>
          <p:cNvSpPr>
            <a:spLocks noGrp="1"/>
          </p:cNvSpPr>
          <p:nvPr>
            <p:ph type="sldNum" sz="quarter" idx="12"/>
          </p:nvPr>
        </p:nvSpPr>
        <p:spPr>
          <a:xfrm>
            <a:off x="6553200" y="6245225"/>
            <a:ext cx="1981200" cy="476250"/>
          </a:xfrm>
        </p:spPr>
        <p:txBody>
          <a:bodyPr/>
          <a:lstStyle>
            <a:lvl1pPr>
              <a:defRPr/>
            </a:lvl1pPr>
          </a:lstStyle>
          <a:p>
            <a:fld id="{EC980245-452D-4920-9FA2-A4C84E7307D1}" type="slidenum">
              <a:rPr lang="en-US" altLang="en-US"/>
              <a:pPr/>
              <a:t>‹#›</a:t>
            </a:fld>
            <a:endParaRPr lang="en-US" altLang="en-US"/>
          </a:p>
        </p:txBody>
      </p:sp>
    </p:spTree>
    <p:extLst>
      <p:ext uri="{BB962C8B-B14F-4D97-AF65-F5344CB8AC3E}">
        <p14:creationId xmlns:p14="http://schemas.microsoft.com/office/powerpoint/2010/main" val="418181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BF25B-0324-EB9A-4A0D-563DB6F8C1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3573E6-9BD9-27F3-ABEF-5EC778D4FD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73630-78AB-5723-118E-BA278BB411A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4585E29-1302-D787-D49C-097A2A97622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340596-FC0C-AA40-DD86-12080C2679D3}"/>
              </a:ext>
            </a:extLst>
          </p:cNvPr>
          <p:cNvSpPr>
            <a:spLocks noGrp="1"/>
          </p:cNvSpPr>
          <p:nvPr>
            <p:ph type="sldNum" sz="quarter" idx="12"/>
          </p:nvPr>
        </p:nvSpPr>
        <p:spPr/>
        <p:txBody>
          <a:bodyPr/>
          <a:lstStyle>
            <a:lvl1pPr>
              <a:defRPr/>
            </a:lvl1pPr>
          </a:lstStyle>
          <a:p>
            <a:fld id="{7BB9E5C2-C0DD-4E2A-B23E-280F22C87335}" type="slidenum">
              <a:rPr lang="en-US" altLang="en-US"/>
              <a:pPr/>
              <a:t>‹#›</a:t>
            </a:fld>
            <a:endParaRPr lang="en-US" altLang="en-US"/>
          </a:p>
        </p:txBody>
      </p:sp>
    </p:spTree>
    <p:extLst>
      <p:ext uri="{BB962C8B-B14F-4D97-AF65-F5344CB8AC3E}">
        <p14:creationId xmlns:p14="http://schemas.microsoft.com/office/powerpoint/2010/main" val="326316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CD65-0EA2-91DA-9514-0A4479DEE3C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A4781B-33FE-BD0A-5450-188C6F67F18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340FCFE-AFF4-EB92-0D57-DFEE2092C82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EDC1E26-C9A1-B889-700E-77D761CBBAB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9DE60B-B542-35CE-B922-AF4AEBA76C8E}"/>
              </a:ext>
            </a:extLst>
          </p:cNvPr>
          <p:cNvSpPr>
            <a:spLocks noGrp="1"/>
          </p:cNvSpPr>
          <p:nvPr>
            <p:ph type="sldNum" sz="quarter" idx="12"/>
          </p:nvPr>
        </p:nvSpPr>
        <p:spPr/>
        <p:txBody>
          <a:bodyPr/>
          <a:lstStyle>
            <a:lvl1pPr>
              <a:defRPr/>
            </a:lvl1pPr>
          </a:lstStyle>
          <a:p>
            <a:fld id="{8EBFEA74-D9C4-4840-A3D3-FED4EA16225F}" type="slidenum">
              <a:rPr lang="en-US" altLang="en-US"/>
              <a:pPr/>
              <a:t>‹#›</a:t>
            </a:fld>
            <a:endParaRPr lang="en-US" altLang="en-US"/>
          </a:p>
        </p:txBody>
      </p:sp>
    </p:spTree>
    <p:extLst>
      <p:ext uri="{BB962C8B-B14F-4D97-AF65-F5344CB8AC3E}">
        <p14:creationId xmlns:p14="http://schemas.microsoft.com/office/powerpoint/2010/main" val="154953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31A8-9D21-539E-A799-DC7543EC1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5F5DFF-7338-BB1D-CC53-C5970A0F929D}"/>
              </a:ext>
            </a:extLst>
          </p:cNvPr>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31CDF7-59BC-AF37-95C3-C59E3D5FFB06}"/>
              </a:ext>
            </a:extLst>
          </p:cNvPr>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D22723-F16D-0E7A-4286-5016AB93BE0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ADBF70C-9CED-FDED-C6C6-20E442FFA9B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23EEEEF-0B19-B892-BCFD-701B84B842AE}"/>
              </a:ext>
            </a:extLst>
          </p:cNvPr>
          <p:cNvSpPr>
            <a:spLocks noGrp="1"/>
          </p:cNvSpPr>
          <p:nvPr>
            <p:ph type="sldNum" sz="quarter" idx="12"/>
          </p:nvPr>
        </p:nvSpPr>
        <p:spPr/>
        <p:txBody>
          <a:bodyPr/>
          <a:lstStyle>
            <a:lvl1pPr>
              <a:defRPr/>
            </a:lvl1pPr>
          </a:lstStyle>
          <a:p>
            <a:fld id="{1D1BF5D1-6977-4D1F-90E4-F3F492448FF8}" type="slidenum">
              <a:rPr lang="en-US" altLang="en-US"/>
              <a:pPr/>
              <a:t>‹#›</a:t>
            </a:fld>
            <a:endParaRPr lang="en-US" altLang="en-US"/>
          </a:p>
        </p:txBody>
      </p:sp>
    </p:spTree>
    <p:extLst>
      <p:ext uri="{BB962C8B-B14F-4D97-AF65-F5344CB8AC3E}">
        <p14:creationId xmlns:p14="http://schemas.microsoft.com/office/powerpoint/2010/main" val="356149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C0789-5E37-54FE-82B1-12FDFCAB460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20BD6C-D979-7FED-6930-8699E46B812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585E52-C197-8FCB-4F69-F5700A689A5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9E0C94B-71A8-23BA-83DE-18E1A8F7ED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993F87-A551-C1CF-B092-3673A6053C4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4A36CB-A787-4655-6BB7-64A53FB0829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8AEF567-E9AB-1F4C-87D4-EE720262A5A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E0B0ECDD-268E-6174-32E9-CE814913C734}"/>
              </a:ext>
            </a:extLst>
          </p:cNvPr>
          <p:cNvSpPr>
            <a:spLocks noGrp="1"/>
          </p:cNvSpPr>
          <p:nvPr>
            <p:ph type="sldNum" sz="quarter" idx="12"/>
          </p:nvPr>
        </p:nvSpPr>
        <p:spPr/>
        <p:txBody>
          <a:bodyPr/>
          <a:lstStyle>
            <a:lvl1pPr>
              <a:defRPr/>
            </a:lvl1pPr>
          </a:lstStyle>
          <a:p>
            <a:fld id="{2F6C3FFD-69C3-47CB-958C-66FEF92F37D0}" type="slidenum">
              <a:rPr lang="en-US" altLang="en-US"/>
              <a:pPr/>
              <a:t>‹#›</a:t>
            </a:fld>
            <a:endParaRPr lang="en-US" altLang="en-US"/>
          </a:p>
        </p:txBody>
      </p:sp>
    </p:spTree>
    <p:extLst>
      <p:ext uri="{BB962C8B-B14F-4D97-AF65-F5344CB8AC3E}">
        <p14:creationId xmlns:p14="http://schemas.microsoft.com/office/powerpoint/2010/main" val="280427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8761-6D08-6DF0-0D6A-F1B10981BE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AA7081-26B4-86D7-0915-B0D9B1409D4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629D73D-E36F-D936-EA58-CDE865A41FC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3CFFE94-8AB2-8CE0-61FA-3AFDB548E9FC}"/>
              </a:ext>
            </a:extLst>
          </p:cNvPr>
          <p:cNvSpPr>
            <a:spLocks noGrp="1"/>
          </p:cNvSpPr>
          <p:nvPr>
            <p:ph type="sldNum" sz="quarter" idx="12"/>
          </p:nvPr>
        </p:nvSpPr>
        <p:spPr/>
        <p:txBody>
          <a:bodyPr/>
          <a:lstStyle>
            <a:lvl1pPr>
              <a:defRPr/>
            </a:lvl1pPr>
          </a:lstStyle>
          <a:p>
            <a:fld id="{F2926CC8-22D8-442A-8BC6-0F08B75E6DAC}" type="slidenum">
              <a:rPr lang="en-US" altLang="en-US"/>
              <a:pPr/>
              <a:t>‹#›</a:t>
            </a:fld>
            <a:endParaRPr lang="en-US" altLang="en-US"/>
          </a:p>
        </p:txBody>
      </p:sp>
    </p:spTree>
    <p:extLst>
      <p:ext uri="{BB962C8B-B14F-4D97-AF65-F5344CB8AC3E}">
        <p14:creationId xmlns:p14="http://schemas.microsoft.com/office/powerpoint/2010/main" val="143379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BB2EA-84C2-B25A-29EA-426113EBCBB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8DD1259-C75B-BEE2-EB1A-74D3D5E1914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B8B2105-8934-ED19-66F1-17ECCE9C5890}"/>
              </a:ext>
            </a:extLst>
          </p:cNvPr>
          <p:cNvSpPr>
            <a:spLocks noGrp="1"/>
          </p:cNvSpPr>
          <p:nvPr>
            <p:ph type="sldNum" sz="quarter" idx="12"/>
          </p:nvPr>
        </p:nvSpPr>
        <p:spPr/>
        <p:txBody>
          <a:bodyPr/>
          <a:lstStyle>
            <a:lvl1pPr>
              <a:defRPr/>
            </a:lvl1pPr>
          </a:lstStyle>
          <a:p>
            <a:fld id="{57911A9A-890A-4749-9A84-F26665C932A0}" type="slidenum">
              <a:rPr lang="en-US" altLang="en-US"/>
              <a:pPr/>
              <a:t>‹#›</a:t>
            </a:fld>
            <a:endParaRPr lang="en-US" altLang="en-US"/>
          </a:p>
        </p:txBody>
      </p:sp>
    </p:spTree>
    <p:extLst>
      <p:ext uri="{BB962C8B-B14F-4D97-AF65-F5344CB8AC3E}">
        <p14:creationId xmlns:p14="http://schemas.microsoft.com/office/powerpoint/2010/main" val="258424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CF4A-A70B-897D-27AF-2B203FD4E14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9054CD-826E-2632-359F-5C85A43C014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9CD0BF-5603-E8D1-38AC-7976BE278A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A603B7-5EB8-B319-4E0C-49642720C29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215FD14-057F-E987-D2CB-04471A6A924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82FD231-939E-DA0A-434B-12AB0A62EAE1}"/>
              </a:ext>
            </a:extLst>
          </p:cNvPr>
          <p:cNvSpPr>
            <a:spLocks noGrp="1"/>
          </p:cNvSpPr>
          <p:nvPr>
            <p:ph type="sldNum" sz="quarter" idx="12"/>
          </p:nvPr>
        </p:nvSpPr>
        <p:spPr/>
        <p:txBody>
          <a:bodyPr/>
          <a:lstStyle>
            <a:lvl1pPr>
              <a:defRPr/>
            </a:lvl1pPr>
          </a:lstStyle>
          <a:p>
            <a:fld id="{CFABA7A8-3A82-4BB3-94FF-6417085537DD}" type="slidenum">
              <a:rPr lang="en-US" altLang="en-US"/>
              <a:pPr/>
              <a:t>‹#›</a:t>
            </a:fld>
            <a:endParaRPr lang="en-US" altLang="en-US"/>
          </a:p>
        </p:txBody>
      </p:sp>
    </p:spTree>
    <p:extLst>
      <p:ext uri="{BB962C8B-B14F-4D97-AF65-F5344CB8AC3E}">
        <p14:creationId xmlns:p14="http://schemas.microsoft.com/office/powerpoint/2010/main" val="219344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AC4D-D53E-0D53-D45D-F72A73FAF8B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34C47B-C990-FE0D-B729-53E3B907BED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23FB63-52BF-CC34-A4BB-1AE00003437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06F3E-307E-3668-4FD8-C0E89AE789D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585F74A-443F-35E0-FC29-0954DD55041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8921F2C-137F-9840-AC5A-691F16FE1A62}"/>
              </a:ext>
            </a:extLst>
          </p:cNvPr>
          <p:cNvSpPr>
            <a:spLocks noGrp="1"/>
          </p:cNvSpPr>
          <p:nvPr>
            <p:ph type="sldNum" sz="quarter" idx="12"/>
          </p:nvPr>
        </p:nvSpPr>
        <p:spPr/>
        <p:txBody>
          <a:bodyPr/>
          <a:lstStyle>
            <a:lvl1pPr>
              <a:defRPr/>
            </a:lvl1pPr>
          </a:lstStyle>
          <a:p>
            <a:fld id="{037B5915-93EA-4D15-A030-38F79481FBA7}" type="slidenum">
              <a:rPr lang="en-US" altLang="en-US"/>
              <a:pPr/>
              <a:t>‹#›</a:t>
            </a:fld>
            <a:endParaRPr lang="en-US" altLang="en-US"/>
          </a:p>
        </p:txBody>
      </p:sp>
    </p:spTree>
    <p:extLst>
      <p:ext uri="{BB962C8B-B14F-4D97-AF65-F5344CB8AC3E}">
        <p14:creationId xmlns:p14="http://schemas.microsoft.com/office/powerpoint/2010/main" val="105785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3E6CF1D-DD91-F821-60BE-2FBE70E907A2}"/>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7347" name="Rectangle 3">
            <a:extLst>
              <a:ext uri="{FF2B5EF4-FFF2-40B4-BE49-F238E27FC236}">
                <a16:creationId xmlns:a16="http://schemas.microsoft.com/office/drawing/2014/main" id="{15F82C28-E4E6-2C1A-F8BC-986601A65A8D}"/>
              </a:ext>
            </a:extLst>
          </p:cNvPr>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7348" name="AutoShape 4">
            <a:extLst>
              <a:ext uri="{FF2B5EF4-FFF2-40B4-BE49-F238E27FC236}">
                <a16:creationId xmlns:a16="http://schemas.microsoft.com/office/drawing/2014/main" id="{F7E02CCA-5C44-2346-49D9-DB5900BD4405}"/>
              </a:ext>
            </a:extLst>
          </p:cNvPr>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altLang="en-US" sz="2400">
              <a:latin typeface="Times New Roman" panose="02020603050405020304" pitchFamily="18" charset="0"/>
            </a:endParaRPr>
          </a:p>
        </p:txBody>
      </p:sp>
      <p:sp>
        <p:nvSpPr>
          <p:cNvPr id="57349" name="Line 5">
            <a:extLst>
              <a:ext uri="{FF2B5EF4-FFF2-40B4-BE49-F238E27FC236}">
                <a16:creationId xmlns:a16="http://schemas.microsoft.com/office/drawing/2014/main" id="{6BA3DDAA-282D-8133-C28D-4D62B2ED2136}"/>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350" name="Rectangle 6">
            <a:extLst>
              <a:ext uri="{FF2B5EF4-FFF2-40B4-BE49-F238E27FC236}">
                <a16:creationId xmlns:a16="http://schemas.microsoft.com/office/drawing/2014/main" id="{4A4B90A2-67A2-6985-9FC6-5BFE93F31F1A}"/>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7351" name="Rectangle 7">
            <a:extLst>
              <a:ext uri="{FF2B5EF4-FFF2-40B4-BE49-F238E27FC236}">
                <a16:creationId xmlns:a16="http://schemas.microsoft.com/office/drawing/2014/main" id="{0E712FE7-D321-D649-E0BE-4F22DEB47FE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ltLang="en-US"/>
          </a:p>
        </p:txBody>
      </p:sp>
      <p:sp>
        <p:nvSpPr>
          <p:cNvPr id="57352" name="Rectangle 8">
            <a:extLst>
              <a:ext uri="{FF2B5EF4-FFF2-40B4-BE49-F238E27FC236}">
                <a16:creationId xmlns:a16="http://schemas.microsoft.com/office/drawing/2014/main" id="{4FC943D5-8FFC-3EED-68D4-A92CAA575812}"/>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475A276E-A54E-46CD-9976-7F9B351B605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defRPr>
      </a:lvl2pPr>
      <a:lvl3pPr algn="l" rtl="0" fontAlgn="base">
        <a:spcBef>
          <a:spcPct val="0"/>
        </a:spcBef>
        <a:spcAft>
          <a:spcPct val="0"/>
        </a:spcAft>
        <a:defRPr sz="3800">
          <a:solidFill>
            <a:schemeClr val="tx2"/>
          </a:solidFill>
          <a:latin typeface="Verdana" panose="020B0604030504040204" pitchFamily="34" charset="0"/>
        </a:defRPr>
      </a:lvl3pPr>
      <a:lvl4pPr algn="l" rtl="0" fontAlgn="base">
        <a:spcBef>
          <a:spcPct val="0"/>
        </a:spcBef>
        <a:spcAft>
          <a:spcPct val="0"/>
        </a:spcAft>
        <a:defRPr sz="3800">
          <a:solidFill>
            <a:schemeClr val="tx2"/>
          </a:solidFill>
          <a:latin typeface="Verdana" panose="020B0604030504040204" pitchFamily="34" charset="0"/>
        </a:defRPr>
      </a:lvl4pPr>
      <a:lvl5pPr algn="l" rtl="0" fontAlgn="base">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images.google.com/imgres?imgurl=http://www.balifurnish.com/bali-buddha-wood-carvings-statues-sculptures-figure-7g.jpg&amp;imgrefurl=http://www.balifurnish.com/indonesia-bali-buddha-wood-carvings-statues-sculptures-figure-1.html&amp;h=550&amp;w=351&amp;sz=26&amp;tbnid=7CpTMx-_jHQv0M:&amp;tbnh=130&amp;tbnw=82&amp;hl=en&amp;start=3&amp;prev=/images%3Fq%3Dbuddha%26svnum%3D10%26hl%3Den%26lr%3D%26safe%3Dactive" TargetMode="External"/><Relationship Id="rId1" Type="http://schemas.openxmlformats.org/officeDocument/2006/relationships/slideLayout" Target="../slideLayouts/slideLayout12.xml"/><Relationship Id="rId6" Type="http://schemas.openxmlformats.org/officeDocument/2006/relationships/hyperlink" Target="http://images.google.com/imgres?imgurl=http://home.debitel.net/user/wulf.dieterich/laozi.jpg&amp;imgrefurl=http://home.debitel.net/user/wulf.dieterich/laozi.htm&amp;h=396&amp;w=284&amp;sz=17&amp;tbnid=Tx_K6WGdCwjsYM:&amp;tbnh=120&amp;tbnw=86&amp;hl=en&amp;start=4&amp;prev=/images%3Fq%3DLaozi%26svnum%3D10%26hl%3Den%26lr%3D%26safe%3Dactive" TargetMode="External"/><Relationship Id="rId5" Type="http://schemas.openxmlformats.org/officeDocument/2006/relationships/image" Target="../media/image7.jpeg"/><Relationship Id="rId4" Type="http://schemas.openxmlformats.org/officeDocument/2006/relationships/hyperlink" Target="http://images.google.com/imgres?imgurl=http://www.nwlink.com/~donclark/hrd/history/confucius.gif&amp;imgrefurl=http://www.nwlink.com/~donclark/hrd/history/chinese.html&amp;h=190&amp;w=142&amp;sz=16&amp;tbnid=rrcbZhvVGJq1nM:&amp;tbnh=97&amp;tbnw=72&amp;hl=en&amp;start=5&amp;prev=/images%3Fq%3Dconfucius%26svnum%3D10%26hl%3Den%26lr%3D%26safe%3Dactive"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www.carto.net/neumann/travelling/japan_2004_09/04_kyoto_2004_09_12/32_golden_pavillion.jpg&amp;imgrefurl=http://www.carto.net/neumann/travelling/japan_2004_09/04_kyoto_2004_09_12/&amp;h=614&amp;w=819&amp;sz=98&amp;tbnid=uXH_J0QB-cj4nM:&amp;tbnh=107&amp;tbnw=143&amp;hl=en&amp;start=1&amp;prev=/images%3Fq%3DGolden%2BPavillion%26svnum%3D10%26hl%3Den%26lr%3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d-project.jp/museum/free_illust/history_people/images/original/toyotomi_hideyoshi.gif&amp;imgrefurl=http://www.d-project.jp/museum/free_illust/history_people/main.html&amp;h=748&amp;w=666&amp;sz=13&amp;tbnid=RpKBOpkx59W6TM:&amp;tbnh=140&amp;tbnw=124&amp;hl=en&amp;start=2&amp;prev=/images%3Fq%3DToyotomi%2BHideyoshi%26svnum%3D10%26hl%3Den%26lr%3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ruby.colorado.edu/~smyth/Research/Images/Volcanix/MtFuji02.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ancientworlds.net/aworlds_media/ibase_1/00/04/08/00040849_000.gi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joot.com/dave/vacation/2004/photographs/sorted/zen-garden-02.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genghis-khan.ch/images/genghispt.jpg&amp;imgrefurl=http://www.genghis-khan.ch/&amp;h=259&amp;w=180&amp;sz=9&amp;tbnid=IZeJ0BBpyFVzeM:&amp;tbnh=107&amp;tbnw=74&amp;hl=en&amp;start=5&amp;prev=/images%3Fq%3DGenghis%2BKhan%26svnum%3D10%26hl%3Den%26lr%3D%26safe%3Dactive"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upload.wikimedia.org/wikipedia/en/thumb/2/2a/Osman_I.jpg/200px-Osman_I.jpg&amp;imgrefurl=http://en.wikipedia.org/wiki/Turkey&amp;h=229&amp;w=200&amp;sz=17&amp;tbnid=Kx2ass_eCb90zM:&amp;tbnh=103&amp;tbnw=89&amp;hl=en&amp;start=12&amp;prev=/images%3Fq%3Dosman%26svnum%3D10%26hl%3Den%26lr%3D%26safe%3Dactive%26sa%3D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upload.wikimedia.org/wikipedia/en/7/79/Babur-2.jpg&amp;imgrefurl=http://en.wikipedia.org/wiki/History_of_Pakistan&amp;h=190&amp;w=181&amp;sz=12&amp;tbnid=stj1AJQNnAhM3M:&amp;tbnh=97&amp;tbnw=92&amp;hl=en&amp;start=14&amp;prev=/images%3Fq%3DBabur%26svnum%3D10%26hl%3Den%26lr%3D%26safe%3Dacti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envocare.co.uk/backgrounds/tajwater1024.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31526DF8-3002-F1CA-9A41-67B40B8A5D7E}"/>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3200" b="1"/>
              <a:t>Asia PowerPoint</a:t>
            </a:r>
          </a:p>
          <a:p>
            <a:pPr algn="ctr">
              <a:buFont typeface="Wingdings" panose="05000000000000000000" pitchFamily="2" charset="2"/>
              <a:buNone/>
            </a:pPr>
            <a:endParaRPr lang="en-US" altLang="en-US" sz="3200" b="1"/>
          </a:p>
          <a:p>
            <a:pPr algn="ctr">
              <a:buFont typeface="Wingdings" panose="05000000000000000000" pitchFamily="2" charset="2"/>
              <a:buNone/>
            </a:pPr>
            <a:r>
              <a:rPr lang="en-US" altLang="en-US" sz="3200" b="1"/>
              <a:t>Mr. Clutter</a:t>
            </a:r>
          </a:p>
          <a:p>
            <a:pPr algn="ctr">
              <a:buFont typeface="Wingdings" panose="05000000000000000000" pitchFamily="2" charset="2"/>
              <a:buNone/>
            </a:pPr>
            <a:endParaRPr lang="en-US" altLang="en-US" sz="3200" b="1"/>
          </a:p>
          <a:p>
            <a:pPr algn="ctr">
              <a:buFont typeface="Wingdings" panose="05000000000000000000" pitchFamily="2" charset="2"/>
              <a:buNone/>
            </a:pPr>
            <a:r>
              <a:rPr lang="en-US" altLang="en-US" sz="3200" b="1"/>
              <a:t>Villegas Middle School</a:t>
            </a:r>
          </a:p>
          <a:p>
            <a:pPr algn="ctr">
              <a:buFont typeface="Wingdings" panose="05000000000000000000" pitchFamily="2" charset="2"/>
              <a:buNone/>
            </a:pPr>
            <a:endParaRPr lang="en-US" altLang="en-US" sz="3200" b="1"/>
          </a:p>
          <a:p>
            <a:pPr algn="ctr">
              <a:buFont typeface="Wingdings" panose="05000000000000000000" pitchFamily="2" charset="2"/>
              <a:buNone/>
            </a:pPr>
            <a:endParaRPr lang="en-US" altLang="en-US" sz="3200" b="1"/>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4FBB38B-34F1-28BB-F6E9-9DF6959BB099}"/>
              </a:ext>
            </a:extLst>
          </p:cNvPr>
          <p:cNvSpPr>
            <a:spLocks noGrp="1" noChangeArrowheads="1"/>
          </p:cNvSpPr>
          <p:nvPr>
            <p:ph type="title"/>
          </p:nvPr>
        </p:nvSpPr>
        <p:spPr/>
        <p:txBody>
          <a:bodyPr/>
          <a:lstStyle/>
          <a:p>
            <a:r>
              <a:rPr lang="en-US" altLang="en-US" sz="3600" b="1"/>
              <a:t>China</a:t>
            </a:r>
          </a:p>
        </p:txBody>
      </p:sp>
      <p:sp>
        <p:nvSpPr>
          <p:cNvPr id="38915" name="Rectangle 3">
            <a:extLst>
              <a:ext uri="{FF2B5EF4-FFF2-40B4-BE49-F238E27FC236}">
                <a16:creationId xmlns:a16="http://schemas.microsoft.com/office/drawing/2014/main" id="{0BE4762B-55C1-B0BC-F893-B668838548CE}"/>
              </a:ext>
            </a:extLst>
          </p:cNvPr>
          <p:cNvSpPr>
            <a:spLocks noGrp="1" noChangeArrowheads="1"/>
          </p:cNvSpPr>
          <p:nvPr>
            <p:ph type="body" idx="1"/>
          </p:nvPr>
        </p:nvSpPr>
        <p:spPr/>
        <p:txBody>
          <a:bodyPr/>
          <a:lstStyle/>
          <a:p>
            <a:r>
              <a:rPr lang="en-US" altLang="en-US" b="1"/>
              <a:t>Emerging Empire</a:t>
            </a:r>
          </a:p>
          <a:p>
            <a:r>
              <a:rPr lang="en-US" altLang="en-US" b="1"/>
              <a:t>Flowering of Chinese Culture</a:t>
            </a:r>
          </a:p>
          <a:p>
            <a:r>
              <a:rPr lang="en-US" altLang="en-US" b="1"/>
              <a:t>China and the Larger World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8298118-2E9E-8A75-D108-CC85C49F2237}"/>
              </a:ext>
            </a:extLst>
          </p:cNvPr>
          <p:cNvSpPr>
            <a:spLocks noGrp="1" noChangeArrowheads="1"/>
          </p:cNvSpPr>
          <p:nvPr>
            <p:ph type="title"/>
          </p:nvPr>
        </p:nvSpPr>
        <p:spPr/>
        <p:txBody>
          <a:bodyPr/>
          <a:lstStyle/>
          <a:p>
            <a:r>
              <a:rPr lang="en-US" altLang="en-US" sz="3600" b="1"/>
              <a:t>Trade route</a:t>
            </a:r>
          </a:p>
        </p:txBody>
      </p:sp>
      <p:sp>
        <p:nvSpPr>
          <p:cNvPr id="17411" name="Rectangle 3">
            <a:extLst>
              <a:ext uri="{FF2B5EF4-FFF2-40B4-BE49-F238E27FC236}">
                <a16:creationId xmlns:a16="http://schemas.microsoft.com/office/drawing/2014/main" id="{1E826931-7FDA-EE89-102E-B96A3DFDC95F}"/>
              </a:ext>
            </a:extLst>
          </p:cNvPr>
          <p:cNvSpPr>
            <a:spLocks noGrp="1" noChangeArrowheads="1"/>
          </p:cNvSpPr>
          <p:nvPr>
            <p:ph type="body" idx="1"/>
          </p:nvPr>
        </p:nvSpPr>
        <p:spPr/>
        <p:txBody>
          <a:bodyPr/>
          <a:lstStyle/>
          <a:p>
            <a:endParaRPr lang="en-US" altLang="en-US"/>
          </a:p>
        </p:txBody>
      </p:sp>
      <p:pic>
        <p:nvPicPr>
          <p:cNvPr id="17413" name="Picture 5">
            <a:extLst>
              <a:ext uri="{FF2B5EF4-FFF2-40B4-BE49-F238E27FC236}">
                <a16:creationId xmlns:a16="http://schemas.microsoft.com/office/drawing/2014/main" id="{BB000055-57AB-18D2-035D-333386292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905000"/>
            <a:ext cx="4276725" cy="4167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22ABC77-DEF1-DD88-4C4B-F47111F2ACE9}"/>
              </a:ext>
            </a:extLst>
          </p:cNvPr>
          <p:cNvSpPr>
            <a:spLocks noGrp="1" noChangeArrowheads="1"/>
          </p:cNvSpPr>
          <p:nvPr>
            <p:ph type="title"/>
          </p:nvPr>
        </p:nvSpPr>
        <p:spPr/>
        <p:txBody>
          <a:bodyPr/>
          <a:lstStyle/>
          <a:p>
            <a:br>
              <a:rPr lang="en-US" altLang="en-US" sz="3400"/>
            </a:br>
            <a:r>
              <a:rPr lang="en-US" altLang="en-US" sz="3600" b="1"/>
              <a:t>China</a:t>
            </a:r>
          </a:p>
        </p:txBody>
      </p:sp>
      <p:sp>
        <p:nvSpPr>
          <p:cNvPr id="9219" name="Rectangle 3">
            <a:extLst>
              <a:ext uri="{FF2B5EF4-FFF2-40B4-BE49-F238E27FC236}">
                <a16:creationId xmlns:a16="http://schemas.microsoft.com/office/drawing/2014/main" id="{79F4C4E3-A9D9-C2EC-3145-5703393F54F9}"/>
              </a:ext>
            </a:extLst>
          </p:cNvPr>
          <p:cNvSpPr>
            <a:spLocks noGrp="1" noChangeArrowheads="1"/>
          </p:cNvSpPr>
          <p:nvPr>
            <p:ph type="body" sz="half" idx="1"/>
          </p:nvPr>
        </p:nvSpPr>
        <p:spPr>
          <a:xfrm>
            <a:off x="2057400" y="1828800"/>
            <a:ext cx="6477000" cy="4525963"/>
          </a:xfrm>
        </p:spPr>
        <p:txBody>
          <a:bodyPr/>
          <a:lstStyle/>
          <a:p>
            <a:pPr>
              <a:lnSpc>
                <a:spcPct val="90000"/>
              </a:lnSpc>
            </a:pPr>
            <a:r>
              <a:rPr lang="en-US" altLang="en-US"/>
              <a:t>Confucianism: humanity, learning, family, peace and justice - Confucious</a:t>
            </a:r>
          </a:p>
          <a:p>
            <a:pPr>
              <a:lnSpc>
                <a:spcPct val="90000"/>
              </a:lnSpc>
            </a:pPr>
            <a:r>
              <a:rPr lang="en-US" altLang="en-US"/>
              <a:t>Buddhism: enlightenment through right conduct, wisdom and mediation releases one from desires and suffering </a:t>
            </a:r>
          </a:p>
          <a:p>
            <a:pPr>
              <a:lnSpc>
                <a:spcPct val="90000"/>
              </a:lnSpc>
            </a:pPr>
            <a:r>
              <a:rPr lang="en-US" altLang="en-US"/>
              <a:t>Daoism:  simple honest life</a:t>
            </a:r>
          </a:p>
          <a:p>
            <a:pPr>
              <a:lnSpc>
                <a:spcPct val="90000"/>
              </a:lnSpc>
              <a:buFont typeface="Wingdings" panose="05000000000000000000" pitchFamily="2" charset="2"/>
              <a:buNone/>
            </a:pPr>
            <a:r>
              <a:rPr lang="en-US" altLang="en-US"/>
              <a:t>   Founded by Laozi</a:t>
            </a:r>
          </a:p>
        </p:txBody>
      </p:sp>
      <p:pic>
        <p:nvPicPr>
          <p:cNvPr id="9223" name="Picture 7">
            <a:hlinkClick r:id="rId2"/>
            <a:extLst>
              <a:ext uri="{FF2B5EF4-FFF2-40B4-BE49-F238E27FC236}">
                <a16:creationId xmlns:a16="http://schemas.microsoft.com/office/drawing/2014/main" id="{A280C3F9-D998-8D36-92CE-1F3C35645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124200"/>
            <a:ext cx="105727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9">
            <a:hlinkClick r:id="rId4"/>
            <a:extLst>
              <a:ext uri="{FF2B5EF4-FFF2-40B4-BE49-F238E27FC236}">
                <a16:creationId xmlns:a16="http://schemas.microsoft.com/office/drawing/2014/main" id="{547C8775-23F2-14D6-F25C-579C7080B899}"/>
              </a:ext>
            </a:extLst>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62000" y="1524000"/>
            <a:ext cx="1074738" cy="1447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8" name="Picture 12">
            <a:hlinkClick r:id="rId6"/>
            <a:extLst>
              <a:ext uri="{FF2B5EF4-FFF2-40B4-BE49-F238E27FC236}">
                <a16:creationId xmlns:a16="http://schemas.microsoft.com/office/drawing/2014/main" id="{D3177019-F70B-8151-58F9-44E95DA770A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181600"/>
            <a:ext cx="1201738" cy="167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28F4BE-08AE-71E1-B5BC-9BF76C4701CA}"/>
              </a:ext>
            </a:extLst>
          </p:cNvPr>
          <p:cNvSpPr>
            <a:spLocks noGrp="1" noChangeArrowheads="1"/>
          </p:cNvSpPr>
          <p:nvPr>
            <p:ph type="title"/>
          </p:nvPr>
        </p:nvSpPr>
        <p:spPr/>
        <p:txBody>
          <a:bodyPr/>
          <a:lstStyle/>
          <a:p>
            <a:r>
              <a:rPr lang="en-US" altLang="en-US" sz="3600" b="1"/>
              <a:t>Diamond Sutra</a:t>
            </a:r>
          </a:p>
        </p:txBody>
      </p:sp>
      <p:sp>
        <p:nvSpPr>
          <p:cNvPr id="19459" name="Rectangle 3">
            <a:extLst>
              <a:ext uri="{FF2B5EF4-FFF2-40B4-BE49-F238E27FC236}">
                <a16:creationId xmlns:a16="http://schemas.microsoft.com/office/drawing/2014/main" id="{6B797CA7-D4CA-AD5D-7224-2A4370492322}"/>
              </a:ext>
            </a:extLst>
          </p:cNvPr>
          <p:cNvSpPr>
            <a:spLocks noGrp="1" noChangeArrowheads="1"/>
          </p:cNvSpPr>
          <p:nvPr>
            <p:ph type="body" idx="1"/>
          </p:nvPr>
        </p:nvSpPr>
        <p:spPr>
          <a:xfrm>
            <a:off x="381000" y="2057400"/>
            <a:ext cx="8229600" cy="4297363"/>
          </a:xfrm>
        </p:spPr>
        <p:txBody>
          <a:bodyPr/>
          <a:lstStyle/>
          <a:p>
            <a:r>
              <a:rPr lang="en-US" altLang="en-US"/>
              <a:t>The oldest printed book in the world about Chinese Buddhism.  It folds out like an accordion.</a:t>
            </a:r>
          </a:p>
        </p:txBody>
      </p:sp>
      <p:pic>
        <p:nvPicPr>
          <p:cNvPr id="19461" name="Picture 5">
            <a:extLst>
              <a:ext uri="{FF2B5EF4-FFF2-40B4-BE49-F238E27FC236}">
                <a16:creationId xmlns:a16="http://schemas.microsoft.com/office/drawing/2014/main" id="{0442DA92-A7A5-F02C-DC1A-C54BB95B4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581400"/>
            <a:ext cx="428625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B90A8F5-7200-B8E7-919C-88B069E9D67D}"/>
              </a:ext>
            </a:extLst>
          </p:cNvPr>
          <p:cNvSpPr>
            <a:spLocks noGrp="1" noChangeArrowheads="1"/>
          </p:cNvSpPr>
          <p:nvPr>
            <p:ph type="title"/>
          </p:nvPr>
        </p:nvSpPr>
        <p:spPr/>
        <p:txBody>
          <a:bodyPr/>
          <a:lstStyle/>
          <a:p>
            <a:r>
              <a:rPr lang="en-US" altLang="en-US" sz="3600" b="1"/>
              <a:t>Invention:  Printing</a:t>
            </a:r>
          </a:p>
        </p:txBody>
      </p:sp>
      <p:sp>
        <p:nvSpPr>
          <p:cNvPr id="20483" name="Rectangle 3">
            <a:extLst>
              <a:ext uri="{FF2B5EF4-FFF2-40B4-BE49-F238E27FC236}">
                <a16:creationId xmlns:a16="http://schemas.microsoft.com/office/drawing/2014/main" id="{DB0A2334-AFC0-FE1C-872B-A7FC91E4BE4E}"/>
              </a:ext>
            </a:extLst>
          </p:cNvPr>
          <p:cNvSpPr>
            <a:spLocks noGrp="1" noChangeArrowheads="1"/>
          </p:cNvSpPr>
          <p:nvPr>
            <p:ph type="body" sz="half" idx="1"/>
          </p:nvPr>
        </p:nvSpPr>
        <p:spPr>
          <a:xfrm>
            <a:off x="566738" y="1752600"/>
            <a:ext cx="8001000" cy="4267200"/>
          </a:xfrm>
        </p:spPr>
        <p:txBody>
          <a:bodyPr/>
          <a:lstStyle/>
          <a:p>
            <a:r>
              <a:rPr lang="en-US" altLang="en-US" sz="2600"/>
              <a:t>Wood block printing – carved characters which could be stamped speeding up the process of printing</a:t>
            </a:r>
          </a:p>
        </p:txBody>
      </p:sp>
      <p:pic>
        <p:nvPicPr>
          <p:cNvPr id="20485" name="Picture 5">
            <a:extLst>
              <a:ext uri="{FF2B5EF4-FFF2-40B4-BE49-F238E27FC236}">
                <a16:creationId xmlns:a16="http://schemas.microsoft.com/office/drawing/2014/main" id="{4D1E08D2-54BF-79F4-3809-16EB0E16BFAA}"/>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29000" y="3429000"/>
            <a:ext cx="2743200" cy="2708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9E3E942-1ECC-9CFC-DD8D-6D65FCFF4E4D}"/>
              </a:ext>
            </a:extLst>
          </p:cNvPr>
          <p:cNvSpPr>
            <a:spLocks noGrp="1" noChangeArrowheads="1"/>
          </p:cNvSpPr>
          <p:nvPr>
            <p:ph type="title"/>
          </p:nvPr>
        </p:nvSpPr>
        <p:spPr/>
        <p:txBody>
          <a:bodyPr/>
          <a:lstStyle/>
          <a:p>
            <a:r>
              <a:rPr lang="en-US" altLang="en-US" sz="3600" b="1"/>
              <a:t>Invention:  Gun powder</a:t>
            </a:r>
          </a:p>
        </p:txBody>
      </p:sp>
      <p:sp>
        <p:nvSpPr>
          <p:cNvPr id="22531" name="Rectangle 3">
            <a:extLst>
              <a:ext uri="{FF2B5EF4-FFF2-40B4-BE49-F238E27FC236}">
                <a16:creationId xmlns:a16="http://schemas.microsoft.com/office/drawing/2014/main" id="{D772C6C9-B03C-EAAD-38C7-E81A19A9F0D8}"/>
              </a:ext>
            </a:extLst>
          </p:cNvPr>
          <p:cNvSpPr>
            <a:spLocks noGrp="1" noChangeArrowheads="1"/>
          </p:cNvSpPr>
          <p:nvPr>
            <p:ph type="body" idx="1"/>
          </p:nvPr>
        </p:nvSpPr>
        <p:spPr/>
        <p:txBody>
          <a:bodyPr/>
          <a:lstStyle/>
          <a:p>
            <a:r>
              <a:rPr lang="en-US" altLang="en-US"/>
              <a:t> Gun powder used for fireworks</a:t>
            </a:r>
          </a:p>
          <a:p>
            <a:endParaRPr lang="en-US" altLang="en-US"/>
          </a:p>
          <a:p>
            <a:endParaRPr lang="en-US" altLang="en-US"/>
          </a:p>
        </p:txBody>
      </p:sp>
      <p:pic>
        <p:nvPicPr>
          <p:cNvPr id="22533" name="Picture 5">
            <a:extLst>
              <a:ext uri="{FF2B5EF4-FFF2-40B4-BE49-F238E27FC236}">
                <a16:creationId xmlns:a16="http://schemas.microsoft.com/office/drawing/2014/main" id="{4A6F3CF5-7935-6EE6-92A1-3AAFBBB648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667000"/>
            <a:ext cx="4267200" cy="2876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569548D-F1AD-9E37-E237-AA06F6AE2581}"/>
              </a:ext>
            </a:extLst>
          </p:cNvPr>
          <p:cNvSpPr>
            <a:spLocks noGrp="1" noChangeArrowheads="1"/>
          </p:cNvSpPr>
          <p:nvPr>
            <p:ph type="title"/>
          </p:nvPr>
        </p:nvSpPr>
        <p:spPr/>
        <p:txBody>
          <a:bodyPr/>
          <a:lstStyle/>
          <a:p>
            <a:r>
              <a:rPr lang="en-US" altLang="en-US" sz="3600" b="1"/>
              <a:t>Invention:  Cash-Coin</a:t>
            </a:r>
          </a:p>
        </p:txBody>
      </p:sp>
      <p:sp>
        <p:nvSpPr>
          <p:cNvPr id="23555" name="Rectangle 3">
            <a:extLst>
              <a:ext uri="{FF2B5EF4-FFF2-40B4-BE49-F238E27FC236}">
                <a16:creationId xmlns:a16="http://schemas.microsoft.com/office/drawing/2014/main" id="{77298CD6-94E6-C1AA-AB13-FA8296E84EBC}"/>
              </a:ext>
            </a:extLst>
          </p:cNvPr>
          <p:cNvSpPr>
            <a:spLocks noGrp="1" noChangeArrowheads="1"/>
          </p:cNvSpPr>
          <p:nvPr>
            <p:ph type="body" idx="1"/>
          </p:nvPr>
        </p:nvSpPr>
        <p:spPr/>
        <p:txBody>
          <a:bodyPr/>
          <a:lstStyle/>
          <a:p>
            <a:r>
              <a:rPr lang="en-US" altLang="en-US"/>
              <a:t>Square holes and strung together 1000 at a time on a </a:t>
            </a:r>
            <a:r>
              <a:rPr lang="en-US" altLang="en-US">
                <a:solidFill>
                  <a:srgbClr val="FF0000"/>
                </a:solidFill>
              </a:rPr>
              <a:t>red</a:t>
            </a:r>
            <a:r>
              <a:rPr lang="en-US" altLang="en-US"/>
              <a:t> thread</a:t>
            </a:r>
          </a:p>
        </p:txBody>
      </p:sp>
      <p:pic>
        <p:nvPicPr>
          <p:cNvPr id="23557" name="Picture 5">
            <a:extLst>
              <a:ext uri="{FF2B5EF4-FFF2-40B4-BE49-F238E27FC236}">
                <a16:creationId xmlns:a16="http://schemas.microsoft.com/office/drawing/2014/main" id="{67667DC7-DBCA-F1AF-6516-242EA338B88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895600"/>
            <a:ext cx="2676525" cy="279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CE1309D-DA3C-A90F-7A89-1FEBC2F075BF}"/>
              </a:ext>
            </a:extLst>
          </p:cNvPr>
          <p:cNvSpPr>
            <a:spLocks noGrp="1" noChangeArrowheads="1"/>
          </p:cNvSpPr>
          <p:nvPr>
            <p:ph type="title"/>
          </p:nvPr>
        </p:nvSpPr>
        <p:spPr/>
        <p:txBody>
          <a:bodyPr/>
          <a:lstStyle/>
          <a:p>
            <a:r>
              <a:rPr lang="en-US" altLang="en-US" sz="3600" b="1"/>
              <a:t>Junk</a:t>
            </a:r>
            <a:r>
              <a:rPr lang="en-US" altLang="en-US" sz="3400"/>
              <a:t> </a:t>
            </a:r>
          </a:p>
        </p:txBody>
      </p:sp>
      <p:sp>
        <p:nvSpPr>
          <p:cNvPr id="24579" name="Rectangle 3">
            <a:extLst>
              <a:ext uri="{FF2B5EF4-FFF2-40B4-BE49-F238E27FC236}">
                <a16:creationId xmlns:a16="http://schemas.microsoft.com/office/drawing/2014/main" id="{CA7ACC49-99BC-8CE4-326B-70A7621ADCFE}"/>
              </a:ext>
            </a:extLst>
          </p:cNvPr>
          <p:cNvSpPr>
            <a:spLocks noGrp="1" noChangeArrowheads="1"/>
          </p:cNvSpPr>
          <p:nvPr>
            <p:ph type="body" idx="1"/>
          </p:nvPr>
        </p:nvSpPr>
        <p:spPr/>
        <p:txBody>
          <a:bodyPr/>
          <a:lstStyle/>
          <a:p>
            <a:pPr lvl="4">
              <a:buFont typeface="Wingdings" panose="05000000000000000000" pitchFamily="2" charset="2"/>
              <a:buNone/>
            </a:pPr>
            <a:endParaRPr lang="en-US" altLang="en-US" sz="1800"/>
          </a:p>
          <a:p>
            <a:pPr eaLnBrk="0" hangingPunct="0">
              <a:buClrTx/>
              <a:buFont typeface="Arial" panose="020B0604020202020204" pitchFamily="34" charset="0"/>
              <a:buChar char="o"/>
            </a:pPr>
            <a:r>
              <a:rPr lang="en-US" altLang="en-US" sz="2600"/>
              <a:t>500 men in the flat bottom</a:t>
            </a:r>
            <a:br>
              <a:rPr lang="en-US" altLang="en-US" sz="2600"/>
            </a:br>
            <a:r>
              <a:rPr lang="en-US" altLang="en-US" sz="2600"/>
              <a:t>3 times larger than anything in Europe</a:t>
            </a:r>
          </a:p>
          <a:p>
            <a:pPr lvl="4"/>
            <a:endParaRPr lang="en-US" altLang="en-US" sz="1800"/>
          </a:p>
          <a:p>
            <a:pPr lvl="4"/>
            <a:endParaRPr lang="en-US" altLang="en-US" sz="1800"/>
          </a:p>
          <a:p>
            <a:pPr lvl="4"/>
            <a:endParaRPr lang="en-US" altLang="en-US" sz="1800"/>
          </a:p>
          <a:p>
            <a:pPr lvl="4" algn="r">
              <a:buFont typeface="Wingdings" panose="05000000000000000000" pitchFamily="2" charset="2"/>
              <a:buNone/>
            </a:pPr>
            <a:endParaRPr lang="en-US" altLang="en-US" sz="1800"/>
          </a:p>
          <a:p>
            <a:pPr lvl="4" algn="r">
              <a:buFont typeface="Wingdings" panose="05000000000000000000" pitchFamily="2" charset="2"/>
              <a:buNone/>
            </a:pPr>
            <a:endParaRPr lang="en-US" altLang="en-US" sz="1800"/>
          </a:p>
          <a:p>
            <a:pPr lvl="4" algn="r">
              <a:buFont typeface="Wingdings" panose="05000000000000000000" pitchFamily="2" charset="2"/>
              <a:buNone/>
            </a:pPr>
            <a:endParaRPr lang="en-US" altLang="en-US" sz="1800"/>
          </a:p>
          <a:p>
            <a:pPr lvl="4" algn="r">
              <a:buFont typeface="Wingdings" panose="05000000000000000000" pitchFamily="2" charset="2"/>
              <a:buNone/>
            </a:pPr>
            <a:endParaRPr lang="en-US" altLang="en-US" sz="1800"/>
          </a:p>
          <a:p>
            <a:pPr lvl="4" algn="r">
              <a:buFont typeface="Wingdings" panose="05000000000000000000" pitchFamily="2" charset="2"/>
              <a:buNone/>
            </a:pPr>
            <a:r>
              <a:rPr lang="en-US" altLang="en-US" sz="1800"/>
              <a:t>Real Junk in Vietnam</a:t>
            </a:r>
          </a:p>
        </p:txBody>
      </p:sp>
      <p:pic>
        <p:nvPicPr>
          <p:cNvPr id="24581" name="Picture 5">
            <a:extLst>
              <a:ext uri="{FF2B5EF4-FFF2-40B4-BE49-F238E27FC236}">
                <a16:creationId xmlns:a16="http://schemas.microsoft.com/office/drawing/2014/main" id="{BAD46365-7D2C-E066-91EB-D35B1C81AA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352800"/>
            <a:ext cx="2438400" cy="2047875"/>
          </a:xfrm>
          <a:prstGeom prst="rect">
            <a:avLst/>
          </a:prstGeom>
          <a:noFill/>
          <a:extLst>
            <a:ext uri="{909E8E84-426E-40DD-AFC4-6F175D3DCCD1}">
              <a14:hiddenFill xmlns:a14="http://schemas.microsoft.com/office/drawing/2010/main">
                <a:solidFill>
                  <a:srgbClr val="FFFFFF"/>
                </a:solidFill>
              </a14:hiddenFill>
            </a:ext>
          </a:extLst>
        </p:spPr>
      </p:pic>
      <p:pic>
        <p:nvPicPr>
          <p:cNvPr id="24583" name="Picture 7">
            <a:extLst>
              <a:ext uri="{FF2B5EF4-FFF2-40B4-BE49-F238E27FC236}">
                <a16:creationId xmlns:a16="http://schemas.microsoft.com/office/drawing/2014/main" id="{FFA60D56-AEA1-1433-04F9-21F3CDB165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581400"/>
            <a:ext cx="2971800" cy="1863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78A01F7-D377-8659-273F-B6DA7C0294BB}"/>
              </a:ext>
            </a:extLst>
          </p:cNvPr>
          <p:cNvSpPr>
            <a:spLocks noGrp="1" noChangeArrowheads="1"/>
          </p:cNvSpPr>
          <p:nvPr>
            <p:ph type="title"/>
          </p:nvPr>
        </p:nvSpPr>
        <p:spPr>
          <a:xfrm>
            <a:off x="609600" y="1752600"/>
            <a:ext cx="8001000" cy="1216025"/>
          </a:xfrm>
        </p:spPr>
        <p:txBody>
          <a:bodyPr/>
          <a:lstStyle/>
          <a:p>
            <a:r>
              <a:rPr lang="en-US" altLang="en-US" sz="2400"/>
              <a:t>4,000 miles long</a:t>
            </a:r>
            <a:br>
              <a:rPr lang="en-US" altLang="en-US" sz="2400"/>
            </a:br>
            <a:r>
              <a:rPr lang="en-US" altLang="en-US" sz="2400"/>
              <a:t>Worlds longest cemetery</a:t>
            </a:r>
            <a:br>
              <a:rPr lang="en-US" altLang="en-US" sz="2400"/>
            </a:br>
            <a:r>
              <a:rPr lang="en-US" altLang="en-US" sz="2400"/>
              <a:t>Visible from the moon</a:t>
            </a:r>
          </a:p>
        </p:txBody>
      </p:sp>
      <p:pic>
        <p:nvPicPr>
          <p:cNvPr id="25605" name="Picture 5">
            <a:extLst>
              <a:ext uri="{FF2B5EF4-FFF2-40B4-BE49-F238E27FC236}">
                <a16:creationId xmlns:a16="http://schemas.microsoft.com/office/drawing/2014/main" id="{0EB0C5E3-C2FD-C6B2-1801-9CB564E9C0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971800"/>
            <a:ext cx="4038600" cy="3028950"/>
          </a:xfrm>
          <a:prstGeom prst="rect">
            <a:avLst/>
          </a:prstGeom>
          <a:noFill/>
          <a:extLst>
            <a:ext uri="{909E8E84-426E-40DD-AFC4-6F175D3DCCD1}">
              <a14:hiddenFill xmlns:a14="http://schemas.microsoft.com/office/drawing/2010/main">
                <a:solidFill>
                  <a:srgbClr val="FFFFFF"/>
                </a:solidFill>
              </a14:hiddenFill>
            </a:ext>
          </a:extLst>
        </p:spPr>
      </p:pic>
      <p:sp>
        <p:nvSpPr>
          <p:cNvPr id="25606" name="Text Box 6">
            <a:extLst>
              <a:ext uri="{FF2B5EF4-FFF2-40B4-BE49-F238E27FC236}">
                <a16:creationId xmlns:a16="http://schemas.microsoft.com/office/drawing/2014/main" id="{29DCDD6E-FFD2-419C-6851-B15AD1D93339}"/>
              </a:ext>
            </a:extLst>
          </p:cNvPr>
          <p:cNvSpPr txBox="1">
            <a:spLocks noChangeArrowheads="1"/>
          </p:cNvSpPr>
          <p:nvPr/>
        </p:nvSpPr>
        <p:spPr bwMode="auto">
          <a:xfrm>
            <a:off x="669925" y="565150"/>
            <a:ext cx="3041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t>Great Wall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515E75F-B122-DBDA-71D3-4B96E1BCB920}"/>
              </a:ext>
            </a:extLst>
          </p:cNvPr>
          <p:cNvSpPr>
            <a:spLocks noGrp="1" noChangeArrowheads="1"/>
          </p:cNvSpPr>
          <p:nvPr>
            <p:ph type="title"/>
          </p:nvPr>
        </p:nvSpPr>
        <p:spPr/>
        <p:txBody>
          <a:bodyPr/>
          <a:lstStyle/>
          <a:p>
            <a:r>
              <a:rPr lang="en-US" altLang="en-US" sz="3600" b="1">
                <a:solidFill>
                  <a:schemeClr val="tx1"/>
                </a:solidFill>
              </a:rPr>
              <a:t>Japan</a:t>
            </a:r>
          </a:p>
        </p:txBody>
      </p:sp>
      <p:sp>
        <p:nvSpPr>
          <p:cNvPr id="39939" name="Rectangle 3">
            <a:extLst>
              <a:ext uri="{FF2B5EF4-FFF2-40B4-BE49-F238E27FC236}">
                <a16:creationId xmlns:a16="http://schemas.microsoft.com/office/drawing/2014/main" id="{351FC965-7F45-8F5E-E4C7-CE3918CBE8E7}"/>
              </a:ext>
            </a:extLst>
          </p:cNvPr>
          <p:cNvSpPr>
            <a:spLocks noGrp="1" noChangeArrowheads="1"/>
          </p:cNvSpPr>
          <p:nvPr>
            <p:ph type="body" idx="1"/>
          </p:nvPr>
        </p:nvSpPr>
        <p:spPr/>
        <p:txBody>
          <a:bodyPr/>
          <a:lstStyle/>
          <a:p>
            <a:r>
              <a:rPr lang="en-US" altLang="en-US"/>
              <a:t>Land of the Rising Sun</a:t>
            </a:r>
          </a:p>
          <a:p>
            <a:r>
              <a:rPr lang="en-US" altLang="en-US"/>
              <a:t>A Developing National Culture</a:t>
            </a:r>
          </a:p>
          <a:p>
            <a:r>
              <a:rPr lang="en-US" altLang="en-US"/>
              <a:t>Power of the Shoguns</a:t>
            </a:r>
          </a:p>
          <a:p>
            <a:r>
              <a:rPr lang="en-US" altLang="en-US"/>
              <a:t>Japan:  Unified Yet Isolated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78513C6-BFF2-D4A6-8311-B16E9CF23128}"/>
              </a:ext>
            </a:extLst>
          </p:cNvPr>
          <p:cNvSpPr>
            <a:spLocks noGrp="1" noChangeArrowheads="1"/>
          </p:cNvSpPr>
          <p:nvPr>
            <p:ph type="title"/>
          </p:nvPr>
        </p:nvSpPr>
        <p:spPr/>
        <p:txBody>
          <a:bodyPr/>
          <a:lstStyle/>
          <a:p>
            <a:r>
              <a:rPr lang="en-US" altLang="en-US" sz="3600" b="1">
                <a:solidFill>
                  <a:schemeClr val="tx1"/>
                </a:solidFill>
              </a:rPr>
              <a:t>Three Empires</a:t>
            </a:r>
          </a:p>
        </p:txBody>
      </p:sp>
      <p:sp>
        <p:nvSpPr>
          <p:cNvPr id="3075" name="Rectangle 3">
            <a:extLst>
              <a:ext uri="{FF2B5EF4-FFF2-40B4-BE49-F238E27FC236}">
                <a16:creationId xmlns:a16="http://schemas.microsoft.com/office/drawing/2014/main" id="{BFC5B468-4617-9FAC-BBB3-4CF8CA412FDE}"/>
              </a:ext>
            </a:extLst>
          </p:cNvPr>
          <p:cNvSpPr>
            <a:spLocks noGrp="1" noChangeArrowheads="1"/>
          </p:cNvSpPr>
          <p:nvPr>
            <p:ph type="body" idx="1"/>
          </p:nvPr>
        </p:nvSpPr>
        <p:spPr/>
        <p:txBody>
          <a:bodyPr/>
          <a:lstStyle/>
          <a:p>
            <a:r>
              <a:rPr lang="en-US" altLang="en-US" sz="3200" b="1"/>
              <a:t>Mongols 1260-1294</a:t>
            </a:r>
          </a:p>
          <a:p>
            <a:r>
              <a:rPr lang="en-US" altLang="en-US" sz="3200" b="1"/>
              <a:t>Ottoman Empire 1400’s &amp; 1500’s</a:t>
            </a:r>
          </a:p>
          <a:p>
            <a:r>
              <a:rPr lang="en-US" altLang="en-US" sz="3200" b="1"/>
              <a:t>Mughal Empire 1556-1605</a:t>
            </a:r>
          </a:p>
          <a:p>
            <a:endParaRPr lang="en-US" altLang="en-US" sz="3200" b="1"/>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E7D7BAF-7CC7-213C-2C11-02888DE8386B}"/>
              </a:ext>
            </a:extLst>
          </p:cNvPr>
          <p:cNvSpPr>
            <a:spLocks noGrp="1" noChangeArrowheads="1"/>
          </p:cNvSpPr>
          <p:nvPr>
            <p:ph type="title"/>
          </p:nvPr>
        </p:nvSpPr>
        <p:spPr/>
        <p:txBody>
          <a:bodyPr/>
          <a:lstStyle/>
          <a:p>
            <a:r>
              <a:rPr lang="en-US" altLang="en-US" sz="3600" b="1"/>
              <a:t>Japan</a:t>
            </a:r>
          </a:p>
        </p:txBody>
      </p:sp>
      <p:sp>
        <p:nvSpPr>
          <p:cNvPr id="26627" name="Rectangle 3">
            <a:extLst>
              <a:ext uri="{FF2B5EF4-FFF2-40B4-BE49-F238E27FC236}">
                <a16:creationId xmlns:a16="http://schemas.microsoft.com/office/drawing/2014/main" id="{099D2888-5341-34E0-C94C-4224E4267387}"/>
              </a:ext>
            </a:extLst>
          </p:cNvPr>
          <p:cNvSpPr>
            <a:spLocks noGrp="1" noChangeArrowheads="1"/>
          </p:cNvSpPr>
          <p:nvPr>
            <p:ph type="body" idx="1"/>
          </p:nvPr>
        </p:nvSpPr>
        <p:spPr/>
        <p:txBody>
          <a:bodyPr/>
          <a:lstStyle/>
          <a:p>
            <a:r>
              <a:rPr lang="en-US" altLang="en-US"/>
              <a:t>Golden Pavilion </a:t>
            </a:r>
          </a:p>
          <a:p>
            <a:r>
              <a:rPr lang="en-US" altLang="en-US"/>
              <a:t>Home of the Japanese Emperor</a:t>
            </a:r>
          </a:p>
        </p:txBody>
      </p:sp>
      <p:pic>
        <p:nvPicPr>
          <p:cNvPr id="26629" name="Picture 5">
            <a:hlinkClick r:id="rId2"/>
            <a:extLst>
              <a:ext uri="{FF2B5EF4-FFF2-40B4-BE49-F238E27FC236}">
                <a16:creationId xmlns:a16="http://schemas.microsoft.com/office/drawing/2014/main" id="{F5D66063-2280-FE1F-8E34-A1E60BBDC5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352800"/>
            <a:ext cx="3276600" cy="245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45FD714-6A42-6BF4-578A-8405E88B05BF}"/>
              </a:ext>
            </a:extLst>
          </p:cNvPr>
          <p:cNvSpPr>
            <a:spLocks noGrp="1" noChangeArrowheads="1"/>
          </p:cNvSpPr>
          <p:nvPr>
            <p:ph type="title"/>
          </p:nvPr>
        </p:nvSpPr>
        <p:spPr/>
        <p:txBody>
          <a:bodyPr/>
          <a:lstStyle/>
          <a:p>
            <a:r>
              <a:rPr lang="en-US" altLang="en-US" sz="3600" b="1"/>
              <a:t>Toyotomi Hideyoshi</a:t>
            </a:r>
          </a:p>
        </p:txBody>
      </p:sp>
      <p:sp>
        <p:nvSpPr>
          <p:cNvPr id="27651" name="Rectangle 3">
            <a:extLst>
              <a:ext uri="{FF2B5EF4-FFF2-40B4-BE49-F238E27FC236}">
                <a16:creationId xmlns:a16="http://schemas.microsoft.com/office/drawing/2014/main" id="{CDD310C7-5920-D7B2-0B3E-3C2A51291234}"/>
              </a:ext>
            </a:extLst>
          </p:cNvPr>
          <p:cNvSpPr>
            <a:spLocks noGrp="1" noChangeArrowheads="1"/>
          </p:cNvSpPr>
          <p:nvPr>
            <p:ph type="body" idx="1"/>
          </p:nvPr>
        </p:nvSpPr>
        <p:spPr/>
        <p:txBody>
          <a:bodyPr/>
          <a:lstStyle/>
          <a:p>
            <a:pPr>
              <a:lnSpc>
                <a:spcPct val="90000"/>
              </a:lnSpc>
            </a:pPr>
            <a:r>
              <a:rPr lang="en-US" altLang="en-US"/>
              <a:t>Most reverend hero because he rose to leadership from a peasant beginning</a:t>
            </a:r>
          </a:p>
          <a:p>
            <a:pPr>
              <a:lnSpc>
                <a:spcPct val="90000"/>
              </a:lnSpc>
            </a:pPr>
            <a:endParaRPr lang="en-US" altLang="en-US"/>
          </a:p>
          <a:p>
            <a:pPr>
              <a:lnSpc>
                <a:spcPct val="90000"/>
              </a:lnSpc>
            </a:pPr>
            <a:endParaRPr lang="en-US" altLang="en-US"/>
          </a:p>
          <a:p>
            <a:pPr>
              <a:lnSpc>
                <a:spcPct val="90000"/>
              </a:lnSpc>
            </a:pPr>
            <a:endParaRPr lang="en-US" altLang="en-US"/>
          </a:p>
          <a:p>
            <a:pPr>
              <a:lnSpc>
                <a:spcPct val="90000"/>
              </a:lnSpc>
            </a:pPr>
            <a:endParaRPr lang="en-US" altLang="en-US"/>
          </a:p>
          <a:p>
            <a:pPr>
              <a:lnSpc>
                <a:spcPct val="90000"/>
              </a:lnSpc>
            </a:pPr>
            <a:endParaRPr lang="en-US" altLang="en-US"/>
          </a:p>
          <a:p>
            <a:pPr>
              <a:lnSpc>
                <a:spcPct val="90000"/>
              </a:lnSpc>
            </a:pPr>
            <a:r>
              <a:rPr lang="en-US" altLang="en-US"/>
              <a:t>Equivalent to  Abe Lincoln</a:t>
            </a:r>
          </a:p>
          <a:p>
            <a:pPr>
              <a:lnSpc>
                <a:spcPct val="90000"/>
              </a:lnSpc>
              <a:buFont typeface="Wingdings" panose="05000000000000000000" pitchFamily="2" charset="2"/>
              <a:buNone/>
            </a:pPr>
            <a:endParaRPr lang="en-US" altLang="en-US"/>
          </a:p>
        </p:txBody>
      </p:sp>
      <p:pic>
        <p:nvPicPr>
          <p:cNvPr id="27653" name="Picture 5">
            <a:hlinkClick r:id="rId2"/>
            <a:extLst>
              <a:ext uri="{FF2B5EF4-FFF2-40B4-BE49-F238E27FC236}">
                <a16:creationId xmlns:a16="http://schemas.microsoft.com/office/drawing/2014/main" id="{58AE775F-2582-85CF-5C1E-DB64D15FBA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124200"/>
            <a:ext cx="1957388"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C367938-DFDE-2DB2-FC61-E35EEEE02953}"/>
              </a:ext>
            </a:extLst>
          </p:cNvPr>
          <p:cNvSpPr>
            <a:spLocks noGrp="1" noChangeArrowheads="1"/>
          </p:cNvSpPr>
          <p:nvPr>
            <p:ph type="title"/>
          </p:nvPr>
        </p:nvSpPr>
        <p:spPr/>
        <p:txBody>
          <a:bodyPr/>
          <a:lstStyle/>
          <a:p>
            <a:r>
              <a:rPr lang="en-US" altLang="en-US" sz="3600" b="1"/>
              <a:t>Shinto</a:t>
            </a:r>
          </a:p>
        </p:txBody>
      </p:sp>
      <p:sp>
        <p:nvSpPr>
          <p:cNvPr id="28675" name="Rectangle 3">
            <a:extLst>
              <a:ext uri="{FF2B5EF4-FFF2-40B4-BE49-F238E27FC236}">
                <a16:creationId xmlns:a16="http://schemas.microsoft.com/office/drawing/2014/main" id="{B6BC7993-7B55-0C1E-96DF-8DDEAEB1B0DE}"/>
              </a:ext>
            </a:extLst>
          </p:cNvPr>
          <p:cNvSpPr>
            <a:spLocks noGrp="1" noChangeArrowheads="1"/>
          </p:cNvSpPr>
          <p:nvPr>
            <p:ph type="body" idx="1"/>
          </p:nvPr>
        </p:nvSpPr>
        <p:spPr/>
        <p:txBody>
          <a:bodyPr/>
          <a:lstStyle/>
          <a:p>
            <a:r>
              <a:rPr lang="en-US" altLang="en-US"/>
              <a:t>Below is a Shinto shrine and it reminds people that all things in the natural world are filled with divine spirits {kami}</a:t>
            </a:r>
          </a:p>
        </p:txBody>
      </p:sp>
      <p:pic>
        <p:nvPicPr>
          <p:cNvPr id="28679" name="Picture 7">
            <a:extLst>
              <a:ext uri="{FF2B5EF4-FFF2-40B4-BE49-F238E27FC236}">
                <a16:creationId xmlns:a16="http://schemas.microsoft.com/office/drawing/2014/main" id="{48A71EEF-963C-AEFB-178C-17227F619B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33800"/>
            <a:ext cx="3781425" cy="249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C44F68-F1D2-D966-7A8C-DAD08A30ECB0}"/>
              </a:ext>
            </a:extLst>
          </p:cNvPr>
          <p:cNvSpPr>
            <a:spLocks noGrp="1" noChangeArrowheads="1"/>
          </p:cNvSpPr>
          <p:nvPr>
            <p:ph type="title"/>
          </p:nvPr>
        </p:nvSpPr>
        <p:spPr/>
        <p:txBody>
          <a:bodyPr/>
          <a:lstStyle/>
          <a:p>
            <a:r>
              <a:rPr lang="en-US" altLang="en-US" sz="3600" b="1"/>
              <a:t>Mt. Fuji</a:t>
            </a:r>
            <a:br>
              <a:rPr lang="en-US" altLang="en-US" sz="3600" b="1"/>
            </a:br>
            <a:r>
              <a:rPr lang="en-US" altLang="en-US" sz="3600" b="1"/>
              <a:t>Extinct volcano</a:t>
            </a:r>
          </a:p>
        </p:txBody>
      </p:sp>
      <p:pic>
        <p:nvPicPr>
          <p:cNvPr id="29701" name="Picture 5">
            <a:hlinkClick r:id="rId2"/>
            <a:extLst>
              <a:ext uri="{FF2B5EF4-FFF2-40B4-BE49-F238E27FC236}">
                <a16:creationId xmlns:a16="http://schemas.microsoft.com/office/drawing/2014/main" id="{89F408A1-D4A5-7AD6-162D-38F1696E5C4B}"/>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11488" y="2973388"/>
            <a:ext cx="3732212" cy="24606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3" name="Text Box 7">
            <a:extLst>
              <a:ext uri="{FF2B5EF4-FFF2-40B4-BE49-F238E27FC236}">
                <a16:creationId xmlns:a16="http://schemas.microsoft.com/office/drawing/2014/main" id="{E53CD4AD-D6CE-CA04-3C10-17504346857E}"/>
              </a:ext>
            </a:extLst>
          </p:cNvPr>
          <p:cNvSpPr txBox="1">
            <a:spLocks noChangeArrowheads="1"/>
          </p:cNvSpPr>
          <p:nvPr/>
        </p:nvSpPr>
        <p:spPr bwMode="auto">
          <a:xfrm>
            <a:off x="593725" y="1789113"/>
            <a:ext cx="8070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Japans highest mountain standing at 12,388 feet or 2.3 miles above sea level.</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DA77652-EAEA-D3F8-4B88-5DAFC1C405AB}"/>
              </a:ext>
            </a:extLst>
          </p:cNvPr>
          <p:cNvSpPr>
            <a:spLocks noGrp="1" noChangeArrowheads="1"/>
          </p:cNvSpPr>
          <p:nvPr>
            <p:ph type="title"/>
          </p:nvPr>
        </p:nvSpPr>
        <p:spPr/>
        <p:txBody>
          <a:bodyPr/>
          <a:lstStyle/>
          <a:p>
            <a:r>
              <a:rPr lang="en-US" altLang="en-US" sz="3600" b="1"/>
              <a:t>Lady Murasaki</a:t>
            </a:r>
          </a:p>
        </p:txBody>
      </p:sp>
      <p:sp>
        <p:nvSpPr>
          <p:cNvPr id="31747" name="Rectangle 3">
            <a:extLst>
              <a:ext uri="{FF2B5EF4-FFF2-40B4-BE49-F238E27FC236}">
                <a16:creationId xmlns:a16="http://schemas.microsoft.com/office/drawing/2014/main" id="{2691F92E-16EC-EDAA-11C7-07FA8E251818}"/>
              </a:ext>
            </a:extLst>
          </p:cNvPr>
          <p:cNvSpPr>
            <a:spLocks noGrp="1" noChangeArrowheads="1"/>
          </p:cNvSpPr>
          <p:nvPr>
            <p:ph type="body" idx="1"/>
          </p:nvPr>
        </p:nvSpPr>
        <p:spPr/>
        <p:txBody>
          <a:body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pic>
        <p:nvPicPr>
          <p:cNvPr id="31749" name="Picture 5">
            <a:hlinkClick r:id="rId2"/>
            <a:extLst>
              <a:ext uri="{FF2B5EF4-FFF2-40B4-BE49-F238E27FC236}">
                <a16:creationId xmlns:a16="http://schemas.microsoft.com/office/drawing/2014/main" id="{66DB810E-B95B-32E7-AABD-6C23633A53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8800"/>
            <a:ext cx="1905000" cy="1476375"/>
          </a:xfrm>
          <a:prstGeom prst="rect">
            <a:avLst/>
          </a:prstGeom>
          <a:noFill/>
          <a:extLst>
            <a:ext uri="{909E8E84-426E-40DD-AFC4-6F175D3DCCD1}">
              <a14:hiddenFill xmlns:a14="http://schemas.microsoft.com/office/drawing/2010/main">
                <a:solidFill>
                  <a:srgbClr val="FFFFFF"/>
                </a:solidFill>
              </a14:hiddenFill>
            </a:ext>
          </a:extLst>
        </p:spPr>
      </p:pic>
      <p:sp>
        <p:nvSpPr>
          <p:cNvPr id="31752" name="Text Box 8">
            <a:extLst>
              <a:ext uri="{FF2B5EF4-FFF2-40B4-BE49-F238E27FC236}">
                <a16:creationId xmlns:a16="http://schemas.microsoft.com/office/drawing/2014/main" id="{ACC61160-978C-450A-C14D-9C37D3E8CB47}"/>
              </a:ext>
            </a:extLst>
          </p:cNvPr>
          <p:cNvSpPr txBox="1">
            <a:spLocks noChangeArrowheads="1"/>
          </p:cNvSpPr>
          <p:nvPr/>
        </p:nvSpPr>
        <p:spPr bwMode="auto">
          <a:xfrm>
            <a:off x="381000" y="3570288"/>
            <a:ext cx="8763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800">
                <a:latin typeface="Arial" panose="020B0604020202020204" pitchFamily="34" charset="0"/>
              </a:rPr>
              <a:t>Member of the elite Fujiwara clan.  She wrote the world’s first novel </a:t>
            </a:r>
            <a:r>
              <a:rPr lang="en-US" altLang="en-US" sz="2800" u="sng">
                <a:latin typeface="Arial" panose="020B0604020202020204" pitchFamily="34" charset="0"/>
              </a:rPr>
              <a:t>Tale of Genji</a:t>
            </a:r>
            <a:r>
              <a:rPr lang="en-US" altLang="en-US" sz="2800">
                <a:latin typeface="Arial" panose="020B0604020202020204" pitchFamily="34" charset="0"/>
              </a:rPr>
              <a:t>.  It is about the loves and life of a prince.  Women were not allowed to learn to read/write so she learned by being at her brother’s side.  What we know about Japanese courting life has come from her writing.</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BD716B6-09D7-4416-7342-57C21B3F69AB}"/>
              </a:ext>
            </a:extLst>
          </p:cNvPr>
          <p:cNvSpPr>
            <a:spLocks noGrp="1" noChangeArrowheads="1"/>
          </p:cNvSpPr>
          <p:nvPr>
            <p:ph type="title"/>
          </p:nvPr>
        </p:nvSpPr>
        <p:spPr/>
        <p:txBody>
          <a:bodyPr/>
          <a:lstStyle/>
          <a:p>
            <a:r>
              <a:rPr lang="en-US" altLang="en-US" sz="3600" b="1"/>
              <a:t>Hiragana</a:t>
            </a:r>
          </a:p>
        </p:txBody>
      </p:sp>
      <p:sp>
        <p:nvSpPr>
          <p:cNvPr id="32771" name="Rectangle 3">
            <a:extLst>
              <a:ext uri="{FF2B5EF4-FFF2-40B4-BE49-F238E27FC236}">
                <a16:creationId xmlns:a16="http://schemas.microsoft.com/office/drawing/2014/main" id="{12E11403-39F4-E2E4-BF3F-3D48E00870D9}"/>
              </a:ext>
            </a:extLst>
          </p:cNvPr>
          <p:cNvSpPr>
            <a:spLocks noGrp="1" noChangeArrowheads="1"/>
          </p:cNvSpPr>
          <p:nvPr>
            <p:ph type="body" idx="1"/>
          </p:nvPr>
        </p:nvSpPr>
        <p:spPr/>
        <p:txBody>
          <a:bodyPr/>
          <a:lstStyle/>
          <a:p>
            <a:r>
              <a:rPr lang="en-US" altLang="en-US"/>
              <a:t>Each symbol stands for a syllable</a:t>
            </a:r>
          </a:p>
          <a:p>
            <a:r>
              <a:rPr lang="en-US" altLang="en-US"/>
              <a:t>Contrast to Chinese characters = word</a:t>
            </a:r>
          </a:p>
        </p:txBody>
      </p:sp>
      <p:pic>
        <p:nvPicPr>
          <p:cNvPr id="32773" name="Picture 5">
            <a:extLst>
              <a:ext uri="{FF2B5EF4-FFF2-40B4-BE49-F238E27FC236}">
                <a16:creationId xmlns:a16="http://schemas.microsoft.com/office/drawing/2014/main" id="{EF0CA602-19AC-6823-8145-32A22FE13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771775"/>
            <a:ext cx="3819525" cy="4086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8C57DA2-5A09-7395-BC36-999D08B82AEF}"/>
              </a:ext>
            </a:extLst>
          </p:cNvPr>
          <p:cNvSpPr>
            <a:spLocks noGrp="1" noChangeArrowheads="1"/>
          </p:cNvSpPr>
          <p:nvPr>
            <p:ph type="title"/>
          </p:nvPr>
        </p:nvSpPr>
        <p:spPr/>
        <p:txBody>
          <a:bodyPr/>
          <a:lstStyle/>
          <a:p>
            <a:r>
              <a:rPr lang="en-US" altLang="en-US" sz="3600" b="1"/>
              <a:t>Zen</a:t>
            </a:r>
          </a:p>
        </p:txBody>
      </p:sp>
      <p:sp>
        <p:nvSpPr>
          <p:cNvPr id="34819" name="Rectangle 3">
            <a:extLst>
              <a:ext uri="{FF2B5EF4-FFF2-40B4-BE49-F238E27FC236}">
                <a16:creationId xmlns:a16="http://schemas.microsoft.com/office/drawing/2014/main" id="{F33EEB89-9D13-25E2-DA72-5336E1E952E8}"/>
              </a:ext>
            </a:extLst>
          </p:cNvPr>
          <p:cNvSpPr>
            <a:spLocks noGrp="1" noChangeArrowheads="1"/>
          </p:cNvSpPr>
          <p:nvPr>
            <p:ph type="body" idx="1"/>
          </p:nvPr>
        </p:nvSpPr>
        <p:spPr/>
        <p:txBody>
          <a:bodyPr/>
          <a:lstStyle/>
          <a:p>
            <a:r>
              <a:rPr lang="en-US" altLang="en-US"/>
              <a:t>Sect of Buddhism.  Personal enlightenment , rigid physical and spiritual discipline.  Many samurai {Japanese warrior who most heroic deed was to die in battle} were Zen.</a:t>
            </a:r>
          </a:p>
          <a:p>
            <a:r>
              <a:rPr lang="en-US" altLang="en-US"/>
              <a:t>Zen garden:</a:t>
            </a:r>
          </a:p>
          <a:p>
            <a:endParaRPr lang="en-US" altLang="en-US"/>
          </a:p>
        </p:txBody>
      </p:sp>
      <p:pic>
        <p:nvPicPr>
          <p:cNvPr id="34821" name="Picture 5">
            <a:hlinkClick r:id="rId2"/>
            <a:extLst>
              <a:ext uri="{FF2B5EF4-FFF2-40B4-BE49-F238E27FC236}">
                <a16:creationId xmlns:a16="http://schemas.microsoft.com/office/drawing/2014/main" id="{B09BD137-A4E6-71DF-2267-497A91EE59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191000"/>
            <a:ext cx="2590800" cy="1936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27E5BE5-5D5D-E3E1-469A-9418DA934968}"/>
              </a:ext>
            </a:extLst>
          </p:cNvPr>
          <p:cNvSpPr>
            <a:spLocks noGrp="1" noChangeArrowheads="1"/>
          </p:cNvSpPr>
          <p:nvPr>
            <p:ph type="title"/>
          </p:nvPr>
        </p:nvSpPr>
        <p:spPr/>
        <p:txBody>
          <a:bodyPr/>
          <a:lstStyle/>
          <a:p>
            <a:r>
              <a:rPr lang="en-US" altLang="en-US" sz="3600" b="1">
                <a:solidFill>
                  <a:schemeClr val="tx1"/>
                </a:solidFill>
              </a:rPr>
              <a:t>Haiku</a:t>
            </a:r>
          </a:p>
        </p:txBody>
      </p:sp>
      <p:sp>
        <p:nvSpPr>
          <p:cNvPr id="35843" name="Rectangle 3">
            <a:extLst>
              <a:ext uri="{FF2B5EF4-FFF2-40B4-BE49-F238E27FC236}">
                <a16:creationId xmlns:a16="http://schemas.microsoft.com/office/drawing/2014/main" id="{94AD8B41-43C6-19FA-293C-FF522C4D7D9A}"/>
              </a:ext>
            </a:extLst>
          </p:cNvPr>
          <p:cNvSpPr>
            <a:spLocks noGrp="1" noChangeArrowheads="1"/>
          </p:cNvSpPr>
          <p:nvPr>
            <p:ph type="body" idx="1"/>
          </p:nvPr>
        </p:nvSpPr>
        <p:spPr/>
        <p:txBody>
          <a:bodyPr/>
          <a:lstStyle/>
          <a:p>
            <a:r>
              <a:rPr lang="en-US" altLang="en-US"/>
              <a:t>17 syllables, 3 lines {5,7,5} done in calligraphy, non rhyming</a:t>
            </a:r>
          </a:p>
          <a:p>
            <a:pPr>
              <a:buFont typeface="Wingdings" panose="05000000000000000000" pitchFamily="2" charset="2"/>
              <a:buNone/>
            </a:pPr>
            <a:r>
              <a:rPr lang="en-US" altLang="en-US"/>
              <a:t>   Nature &amp; human emotions are common.</a:t>
            </a:r>
          </a:p>
          <a:p>
            <a:endParaRPr lang="en-US" altLang="en-US"/>
          </a:p>
          <a:p>
            <a:r>
              <a:rPr lang="en-US" altLang="en-US"/>
              <a:t>The flap of a bat,</a:t>
            </a:r>
            <a:br>
              <a:rPr lang="en-US" altLang="en-US"/>
            </a:br>
            <a:r>
              <a:rPr lang="en-US" altLang="en-US"/>
              <a:t>drip drip of monsoon waters.</a:t>
            </a:r>
            <a:br>
              <a:rPr lang="en-US" altLang="en-US"/>
            </a:br>
            <a:r>
              <a:rPr lang="en-US" altLang="en-US"/>
              <a:t>Ancient image stares.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id="{37091234-C74F-B13C-1A83-3CFB945B24B1}"/>
              </a:ext>
            </a:extLst>
          </p:cNvPr>
          <p:cNvSpPr txBox="1">
            <a:spLocks noChangeArrowheads="1"/>
          </p:cNvSpPr>
          <p:nvPr/>
        </p:nvSpPr>
        <p:spPr bwMode="auto">
          <a:xfrm>
            <a:off x="457200" y="1676400"/>
            <a:ext cx="7920038"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2"/>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2"/>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D2373E-06EE-2EA3-84C1-9A5F4DFE90F0}"/>
              </a:ext>
            </a:extLst>
          </p:cNvPr>
          <p:cNvSpPr>
            <a:spLocks noGrp="1" noChangeArrowheads="1"/>
          </p:cNvSpPr>
          <p:nvPr>
            <p:ph type="title"/>
          </p:nvPr>
        </p:nvSpPr>
        <p:spPr/>
        <p:txBody>
          <a:bodyPr/>
          <a:lstStyle/>
          <a:p>
            <a:r>
              <a:rPr lang="en-US" altLang="en-US" sz="3600" b="1"/>
              <a:t>Genghis Khan Facts</a:t>
            </a:r>
          </a:p>
        </p:txBody>
      </p:sp>
      <p:sp>
        <p:nvSpPr>
          <p:cNvPr id="5123" name="Rectangle 3">
            <a:extLst>
              <a:ext uri="{FF2B5EF4-FFF2-40B4-BE49-F238E27FC236}">
                <a16:creationId xmlns:a16="http://schemas.microsoft.com/office/drawing/2014/main" id="{392D82A9-10B0-D2C6-564A-F540B6094982}"/>
              </a:ext>
            </a:extLst>
          </p:cNvPr>
          <p:cNvSpPr>
            <a:spLocks noGrp="1" noChangeArrowheads="1"/>
          </p:cNvSpPr>
          <p:nvPr>
            <p:ph type="body" sz="half" idx="1"/>
          </p:nvPr>
        </p:nvSpPr>
        <p:spPr>
          <a:xfrm>
            <a:off x="566738" y="1752600"/>
            <a:ext cx="8272462" cy="4267200"/>
          </a:xfrm>
        </p:spPr>
        <p:txBody>
          <a:bodyPr/>
          <a:lstStyle/>
          <a:p>
            <a:pPr>
              <a:lnSpc>
                <a:spcPct val="80000"/>
              </a:lnSpc>
            </a:pPr>
            <a:r>
              <a:rPr lang="en-US" altLang="en-US" sz="2800"/>
              <a:t>Milestones </a:t>
            </a:r>
            <a:r>
              <a:rPr lang="en-US" altLang="en-US" sz="2800" b="1"/>
              <a:t>1187?</a:t>
            </a:r>
            <a:r>
              <a:rPr lang="en-US" altLang="en-US" sz="2800"/>
              <a:t> Assumed the title of Genghis Khan (Khan-king-president}</a:t>
            </a:r>
          </a:p>
          <a:p>
            <a:pPr>
              <a:lnSpc>
                <a:spcPct val="80000"/>
              </a:lnSpc>
            </a:pPr>
            <a:r>
              <a:rPr lang="en-US" altLang="en-US" sz="2800" b="1"/>
              <a:t>1206 </a:t>
            </a:r>
            <a:r>
              <a:rPr lang="en-US" altLang="en-US" sz="2800"/>
              <a:t>Was proclaimed ruler of all Mongol people by an assembly of Mongol princes following the death of Jamuka </a:t>
            </a:r>
          </a:p>
          <a:p>
            <a:pPr>
              <a:lnSpc>
                <a:spcPct val="80000"/>
              </a:lnSpc>
            </a:pPr>
            <a:r>
              <a:rPr lang="en-US" altLang="en-US" sz="2800" b="1"/>
              <a:t>1221 </a:t>
            </a:r>
            <a:r>
              <a:rPr lang="en-US" altLang="en-US" sz="2800"/>
              <a:t>Defeated Jalal al-Din on the banks of the Indus River, expanding the Mongol Empire to the greatest extent reached within his lifetime </a:t>
            </a:r>
          </a:p>
          <a:p>
            <a:pPr>
              <a:lnSpc>
                <a:spcPct val="80000"/>
              </a:lnSpc>
            </a:pPr>
            <a:r>
              <a:rPr lang="en-US" altLang="en-US" sz="2800" b="1"/>
              <a:t>1226 </a:t>
            </a:r>
            <a:r>
              <a:rPr lang="en-US" altLang="en-US" sz="2800"/>
              <a:t>Defeated returning Jin forces on the Huang He (Yellow River), but died the following year while planning a continued offensive </a:t>
            </a:r>
          </a:p>
        </p:txBody>
      </p:sp>
      <p:pic>
        <p:nvPicPr>
          <p:cNvPr id="5125" name="Picture 5">
            <a:hlinkClick r:id="rId2"/>
            <a:extLst>
              <a:ext uri="{FF2B5EF4-FFF2-40B4-BE49-F238E27FC236}">
                <a16:creationId xmlns:a16="http://schemas.microsoft.com/office/drawing/2014/main" id="{B8D042D2-9937-ECB7-10F2-AD6BBCA38A67}"/>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315200" y="0"/>
            <a:ext cx="1370013" cy="19812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8D63B85-C4A0-17A3-DC4E-E32A638A201F}"/>
              </a:ext>
            </a:extLst>
          </p:cNvPr>
          <p:cNvSpPr>
            <a:spLocks noGrp="1" noChangeArrowheads="1"/>
          </p:cNvSpPr>
          <p:nvPr>
            <p:ph type="title"/>
          </p:nvPr>
        </p:nvSpPr>
        <p:spPr/>
        <p:txBody>
          <a:bodyPr/>
          <a:lstStyle/>
          <a:p>
            <a:r>
              <a:rPr lang="en-US" altLang="en-US" sz="3600" b="1"/>
              <a:t>Genghis Khan Continued</a:t>
            </a:r>
          </a:p>
        </p:txBody>
      </p:sp>
      <p:sp>
        <p:nvSpPr>
          <p:cNvPr id="6147" name="Rectangle 3">
            <a:extLst>
              <a:ext uri="{FF2B5EF4-FFF2-40B4-BE49-F238E27FC236}">
                <a16:creationId xmlns:a16="http://schemas.microsoft.com/office/drawing/2014/main" id="{F9AAAF20-2A5E-9BA6-101A-D0454C75B172}"/>
              </a:ext>
            </a:extLst>
          </p:cNvPr>
          <p:cNvSpPr>
            <a:spLocks noGrp="1" noChangeArrowheads="1"/>
          </p:cNvSpPr>
          <p:nvPr>
            <p:ph type="body" idx="1"/>
          </p:nvPr>
        </p:nvSpPr>
        <p:spPr>
          <a:xfrm>
            <a:off x="609600" y="1676400"/>
            <a:ext cx="8001000" cy="4267200"/>
          </a:xfrm>
        </p:spPr>
        <p:txBody>
          <a:bodyPr/>
          <a:lstStyle/>
          <a:p>
            <a:pPr>
              <a:lnSpc>
                <a:spcPct val="80000"/>
              </a:lnSpc>
            </a:pPr>
            <a:r>
              <a:rPr lang="en-US" altLang="en-US" sz="2800"/>
              <a:t>Invented the catapults and started a postal system.</a:t>
            </a:r>
          </a:p>
          <a:p>
            <a:pPr>
              <a:lnSpc>
                <a:spcPct val="80000"/>
              </a:lnSpc>
            </a:pPr>
            <a:r>
              <a:rPr lang="en-US" altLang="en-US" sz="2800"/>
              <a:t>Horses were considered very valuable</a:t>
            </a:r>
          </a:p>
          <a:p>
            <a:pPr>
              <a:lnSpc>
                <a:spcPct val="80000"/>
              </a:lnSpc>
            </a:pPr>
            <a:r>
              <a:rPr lang="en-US" altLang="en-US" sz="2800"/>
              <a:t>Legend holds that Genghis Khan was born with a clot of blood in his hand, indicating his destiny to become a conqueror.</a:t>
            </a:r>
          </a:p>
          <a:p>
            <a:pPr>
              <a:lnSpc>
                <a:spcPct val="80000"/>
              </a:lnSpc>
            </a:pPr>
            <a:r>
              <a:rPr lang="en-US" altLang="en-US" sz="2800"/>
              <a:t>After defeating the Tatars, Genghis Khan ordered the slaughter of all people taller than a cart handle, ensuring the loyalty of the next generation. </a:t>
            </a:r>
          </a:p>
          <a:p>
            <a:pPr>
              <a:lnSpc>
                <a:spcPct val="80000"/>
              </a:lnSpc>
            </a:pPr>
            <a:r>
              <a:rPr lang="en-US" altLang="en-US" sz="2800"/>
              <a:t>Grandson:  Kablai Khan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CA5665D-B989-44FE-C752-1A32B94A1967}"/>
              </a:ext>
            </a:extLst>
          </p:cNvPr>
          <p:cNvSpPr>
            <a:spLocks noGrp="1" noChangeArrowheads="1"/>
          </p:cNvSpPr>
          <p:nvPr>
            <p:ph type="title"/>
          </p:nvPr>
        </p:nvSpPr>
        <p:spPr/>
        <p:txBody>
          <a:bodyPr/>
          <a:lstStyle/>
          <a:p>
            <a:r>
              <a:rPr lang="en-US" altLang="en-US" sz="3600" b="1"/>
              <a:t>Ottoman Quick Facts</a:t>
            </a:r>
          </a:p>
        </p:txBody>
      </p:sp>
      <p:sp>
        <p:nvSpPr>
          <p:cNvPr id="7171" name="Rectangle 3">
            <a:extLst>
              <a:ext uri="{FF2B5EF4-FFF2-40B4-BE49-F238E27FC236}">
                <a16:creationId xmlns:a16="http://schemas.microsoft.com/office/drawing/2014/main" id="{D93A4FC8-CA9B-CB91-0C74-D45777275253}"/>
              </a:ext>
            </a:extLst>
          </p:cNvPr>
          <p:cNvSpPr>
            <a:spLocks noGrp="1" noChangeArrowheads="1"/>
          </p:cNvSpPr>
          <p:nvPr>
            <p:ph type="body" idx="1"/>
          </p:nvPr>
        </p:nvSpPr>
        <p:spPr>
          <a:xfrm>
            <a:off x="304800" y="1600200"/>
            <a:ext cx="8577263" cy="4267200"/>
          </a:xfrm>
        </p:spPr>
        <p:txBody>
          <a:bodyPr/>
          <a:lstStyle/>
          <a:p>
            <a:pPr>
              <a:lnSpc>
                <a:spcPct val="80000"/>
              </a:lnSpc>
            </a:pPr>
            <a:r>
              <a:rPr lang="en-US" altLang="en-US" sz="2600"/>
              <a:t>The </a:t>
            </a:r>
            <a:r>
              <a:rPr lang="en-US" altLang="en-US" sz="2600" b="1"/>
              <a:t>Ottoman </a:t>
            </a:r>
            <a:r>
              <a:rPr lang="en-US" altLang="en-US" sz="2600"/>
              <a:t>was an imperial power, centered around the borders of the Mediterranean Sea, that existed from 1299 to 1922.</a:t>
            </a:r>
          </a:p>
          <a:p>
            <a:pPr>
              <a:lnSpc>
                <a:spcPct val="80000"/>
              </a:lnSpc>
            </a:pPr>
            <a:r>
              <a:rPr lang="en-US" altLang="en-US" sz="2600"/>
              <a:t>In the 16</a:t>
            </a:r>
            <a:r>
              <a:rPr lang="en-US" altLang="en-US" sz="2600" baseline="30000"/>
              <a:t>th</a:t>
            </a:r>
            <a:r>
              <a:rPr lang="en-US" altLang="en-US" sz="2600"/>
              <a:t> century, it included the Middle East, parts of North Africa, and much of south-eastern Europe. It was established by a tribe from </a:t>
            </a:r>
            <a:r>
              <a:rPr lang="en-US" altLang="en-US" sz="2600">
                <a:solidFill>
                  <a:srgbClr val="FF0000"/>
                </a:solidFill>
              </a:rPr>
              <a:t>TURKEY</a:t>
            </a:r>
            <a:r>
              <a:rPr lang="en-US" altLang="en-US" sz="2600"/>
              <a:t> in western Anatola and was ruled by the Osmanlı dynasty, the ruler was  </a:t>
            </a:r>
            <a:r>
              <a:rPr lang="en-US" altLang="en-US" sz="2600">
                <a:solidFill>
                  <a:srgbClr val="FF0000"/>
                </a:solidFill>
              </a:rPr>
              <a:t>SULTAN/RULER.</a:t>
            </a:r>
          </a:p>
          <a:p>
            <a:pPr>
              <a:lnSpc>
                <a:spcPct val="80000"/>
              </a:lnSpc>
            </a:pPr>
            <a:r>
              <a:rPr lang="en-US" altLang="en-US" sz="2600"/>
              <a:t>The Empire was founded by Osman I, in 1453, after the Ottomans captured Constantinople (modern İstanbul) (the last remnant of the Byzantine Empire), it became the Ottomans' third capital.</a:t>
            </a:r>
            <a:r>
              <a:rPr lang="en-US" altLang="en-US" sz="2100"/>
              <a:t> </a:t>
            </a:r>
          </a:p>
        </p:txBody>
      </p:sp>
      <p:pic>
        <p:nvPicPr>
          <p:cNvPr id="7173" name="Picture 5">
            <a:hlinkClick r:id="rId2"/>
            <a:extLst>
              <a:ext uri="{FF2B5EF4-FFF2-40B4-BE49-F238E27FC236}">
                <a16:creationId xmlns:a16="http://schemas.microsoft.com/office/drawing/2014/main" id="{2E2576F9-2F72-557F-7FE9-FF4DE953D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0"/>
            <a:ext cx="1408113" cy="16303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0200299-59AF-38C1-5114-0C83A38B2B73}"/>
              </a:ext>
            </a:extLst>
          </p:cNvPr>
          <p:cNvSpPr>
            <a:spLocks noGrp="1" noChangeArrowheads="1"/>
          </p:cNvSpPr>
          <p:nvPr>
            <p:ph type="title"/>
          </p:nvPr>
        </p:nvSpPr>
        <p:spPr/>
        <p:txBody>
          <a:bodyPr/>
          <a:lstStyle/>
          <a:p>
            <a:r>
              <a:rPr lang="en-US" altLang="en-US" sz="3600" b="1"/>
              <a:t>Ottoman Quick Facts Part II</a:t>
            </a:r>
          </a:p>
        </p:txBody>
      </p:sp>
      <p:sp>
        <p:nvSpPr>
          <p:cNvPr id="40963" name="Rectangle 3">
            <a:extLst>
              <a:ext uri="{FF2B5EF4-FFF2-40B4-BE49-F238E27FC236}">
                <a16:creationId xmlns:a16="http://schemas.microsoft.com/office/drawing/2014/main" id="{9B7AA745-3573-D433-638F-5960084E235F}"/>
              </a:ext>
            </a:extLst>
          </p:cNvPr>
          <p:cNvSpPr>
            <a:spLocks noGrp="1" noChangeArrowheads="1"/>
          </p:cNvSpPr>
          <p:nvPr>
            <p:ph type="body" idx="1"/>
          </p:nvPr>
        </p:nvSpPr>
        <p:spPr/>
        <p:txBody>
          <a:bodyPr/>
          <a:lstStyle/>
          <a:p>
            <a:pPr>
              <a:lnSpc>
                <a:spcPct val="90000"/>
              </a:lnSpc>
            </a:pPr>
            <a:r>
              <a:rPr lang="en-US" altLang="en-US"/>
              <a:t>In the 16</a:t>
            </a:r>
            <a:r>
              <a:rPr lang="en-US" altLang="en-US" baseline="30000"/>
              <a:t>th</a:t>
            </a:r>
            <a:r>
              <a:rPr lang="en-US" altLang="en-US"/>
              <a:t>  and 17</a:t>
            </a:r>
            <a:r>
              <a:rPr lang="en-US" altLang="en-US" baseline="30000"/>
              <a:t>th</a:t>
            </a:r>
            <a:r>
              <a:rPr lang="en-US" altLang="en-US"/>
              <a:t> centuries, the Ottoman Empire was among the world's most powerful political entities, and the countries of Europe felt threatened</a:t>
            </a:r>
          </a:p>
          <a:p>
            <a:pPr>
              <a:lnSpc>
                <a:spcPct val="90000"/>
              </a:lnSpc>
            </a:pPr>
            <a:r>
              <a:rPr lang="en-US" altLang="en-US"/>
              <a:t>Janissary –lean, mean fighting machine - youths</a:t>
            </a:r>
          </a:p>
          <a:p>
            <a:pPr>
              <a:lnSpc>
                <a:spcPct val="90000"/>
              </a:lnSpc>
            </a:pPr>
            <a:r>
              <a:rPr lang="en-US" altLang="en-US"/>
              <a:t>Suleiman longest reigning sultan from 1520 – 1566. Known as Suleiman the Magnificent or the Lawgiver.  </a:t>
            </a:r>
            <a:endParaRPr lang="en-US" altLang="en-US" b="1"/>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C586566-31FF-53E9-16C7-C734A0FC08C7}"/>
              </a:ext>
            </a:extLst>
          </p:cNvPr>
          <p:cNvSpPr>
            <a:spLocks noGrp="1" noChangeArrowheads="1"/>
          </p:cNvSpPr>
          <p:nvPr>
            <p:ph type="title"/>
          </p:nvPr>
        </p:nvSpPr>
        <p:spPr/>
        <p:txBody>
          <a:bodyPr/>
          <a:lstStyle/>
          <a:p>
            <a:r>
              <a:rPr lang="en-US" altLang="en-US" sz="3600" b="1"/>
              <a:t>Mughal Empire</a:t>
            </a:r>
            <a:br>
              <a:rPr lang="en-US" altLang="en-US" sz="3600" b="1"/>
            </a:br>
            <a:r>
              <a:rPr lang="en-US" altLang="en-US" sz="1900"/>
              <a:t>Mughal means Mongol in Arabic</a:t>
            </a:r>
            <a:endParaRPr lang="en-US" altLang="en-US" sz="1900" b="1"/>
          </a:p>
        </p:txBody>
      </p:sp>
      <p:sp>
        <p:nvSpPr>
          <p:cNvPr id="8195" name="Rectangle 3">
            <a:extLst>
              <a:ext uri="{FF2B5EF4-FFF2-40B4-BE49-F238E27FC236}">
                <a16:creationId xmlns:a16="http://schemas.microsoft.com/office/drawing/2014/main" id="{C6239FA3-C290-1F33-239A-95EDB1C3AA1F}"/>
              </a:ext>
            </a:extLst>
          </p:cNvPr>
          <p:cNvSpPr>
            <a:spLocks noGrp="1" noChangeArrowheads="1"/>
          </p:cNvSpPr>
          <p:nvPr>
            <p:ph type="body" idx="1"/>
          </p:nvPr>
        </p:nvSpPr>
        <p:spPr/>
        <p:txBody>
          <a:bodyPr/>
          <a:lstStyle/>
          <a:p>
            <a:pPr>
              <a:lnSpc>
                <a:spcPct val="80000"/>
              </a:lnSpc>
            </a:pPr>
            <a:r>
              <a:rPr lang="en-US" altLang="en-US" sz="2600"/>
              <a:t>The </a:t>
            </a:r>
            <a:r>
              <a:rPr lang="en-US" altLang="en-US" sz="2600" b="1"/>
              <a:t>Mughal Empire, </a:t>
            </a:r>
            <a:r>
              <a:rPr lang="en-US" altLang="en-US" sz="2600"/>
              <a:t>an empire that at its greatest territorial extent ruled parts of Afghanistan, Balochistan and most of the Indian Subcontinent between 1526 and 1857.</a:t>
            </a:r>
          </a:p>
          <a:p>
            <a:pPr>
              <a:lnSpc>
                <a:spcPct val="80000"/>
              </a:lnSpc>
            </a:pPr>
            <a:r>
              <a:rPr lang="en-US" altLang="en-US" sz="2600"/>
              <a:t>The empire was founded by the Mongol leader Babur in 1526, when he defeated Ibrahim Lodi, the last of the Delhi Sultans.  He found spices, good soil, friendly people.</a:t>
            </a:r>
          </a:p>
          <a:p>
            <a:pPr>
              <a:lnSpc>
                <a:spcPct val="80000"/>
              </a:lnSpc>
            </a:pPr>
            <a:r>
              <a:rPr lang="en-US" altLang="en-US" sz="2600"/>
              <a:t>Leader = Shah</a:t>
            </a:r>
          </a:p>
          <a:p>
            <a:pPr>
              <a:lnSpc>
                <a:spcPct val="80000"/>
              </a:lnSpc>
            </a:pPr>
            <a:r>
              <a:rPr lang="en-US" altLang="en-US" sz="2600"/>
              <a:t>Shah Jahan built the Taj Mahal for his wife Mumtatz who died giving birth to their 14</a:t>
            </a:r>
            <a:r>
              <a:rPr lang="en-US" altLang="en-US" sz="2600" baseline="30000"/>
              <a:t>th</a:t>
            </a:r>
            <a:r>
              <a:rPr lang="en-US" altLang="en-US" sz="2600"/>
              <a:t> child.</a:t>
            </a:r>
          </a:p>
        </p:txBody>
      </p:sp>
      <p:pic>
        <p:nvPicPr>
          <p:cNvPr id="8197" name="Picture 5">
            <a:hlinkClick r:id="rId2"/>
            <a:extLst>
              <a:ext uri="{FF2B5EF4-FFF2-40B4-BE49-F238E27FC236}">
                <a16:creationId xmlns:a16="http://schemas.microsoft.com/office/drawing/2014/main" id="{E8469DA7-229F-E27B-B07F-76CF44C261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0"/>
            <a:ext cx="1444625"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D10F92A-5185-21CB-271E-9305049DE90F}"/>
              </a:ext>
            </a:extLst>
          </p:cNvPr>
          <p:cNvSpPr>
            <a:spLocks noGrp="1" noChangeArrowheads="1"/>
          </p:cNvSpPr>
          <p:nvPr>
            <p:ph type="title"/>
          </p:nvPr>
        </p:nvSpPr>
        <p:spPr/>
        <p:txBody>
          <a:bodyPr/>
          <a:lstStyle/>
          <a:p>
            <a:r>
              <a:rPr lang="en-US" altLang="en-US" sz="3600" b="1"/>
              <a:t>Mughal Empire Continued</a:t>
            </a:r>
          </a:p>
        </p:txBody>
      </p:sp>
      <p:sp>
        <p:nvSpPr>
          <p:cNvPr id="37891" name="Rectangle 3">
            <a:extLst>
              <a:ext uri="{FF2B5EF4-FFF2-40B4-BE49-F238E27FC236}">
                <a16:creationId xmlns:a16="http://schemas.microsoft.com/office/drawing/2014/main" id="{4BC0422E-3BB1-5001-26E5-49B549D23363}"/>
              </a:ext>
            </a:extLst>
          </p:cNvPr>
          <p:cNvSpPr>
            <a:spLocks noGrp="1" noChangeArrowheads="1"/>
          </p:cNvSpPr>
          <p:nvPr>
            <p:ph type="body" idx="1"/>
          </p:nvPr>
        </p:nvSpPr>
        <p:spPr/>
        <p:txBody>
          <a:bodyPr/>
          <a:lstStyle/>
          <a:p>
            <a:r>
              <a:rPr lang="en-US" altLang="en-US" sz="2600"/>
              <a:t>The religion of Mughals was Islam.</a:t>
            </a:r>
          </a:p>
          <a:p>
            <a:r>
              <a:rPr lang="en-US" altLang="en-US" sz="2600"/>
              <a:t>In 1707, the empire started a slow and steady decline in actual power, although it maintained all the trappings of power in the Indian subcontinent for another 150 years. In 1739 it was defeated by an army from Persia led by Nadir Shah. In 1756 an army of Ahmad Shah looted Delhi again. </a:t>
            </a:r>
          </a:p>
          <a:p>
            <a:r>
              <a:rPr lang="en-US" altLang="en-US" sz="2600"/>
              <a:t>Akbar, grandson of Babur and ruled at age 13</a:t>
            </a:r>
            <a:r>
              <a:rPr lang="en-US" altLang="en-US" sz="2000"/>
              <a:t>.</a:t>
            </a:r>
          </a:p>
          <a:p>
            <a:endParaRPr lang="en-US" altLang="en-US" sz="2000"/>
          </a:p>
          <a:p>
            <a:endParaRPr lang="en-US" altLang="en-US" sz="2600"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A85741E-6697-BA92-8F16-05FF9800FE7B}"/>
              </a:ext>
            </a:extLst>
          </p:cNvPr>
          <p:cNvSpPr>
            <a:spLocks noGrp="1" noChangeArrowheads="1"/>
          </p:cNvSpPr>
          <p:nvPr>
            <p:ph type="title"/>
          </p:nvPr>
        </p:nvSpPr>
        <p:spPr>
          <a:xfrm>
            <a:off x="381000" y="2209800"/>
            <a:ext cx="8153400" cy="1143000"/>
          </a:xfrm>
        </p:spPr>
        <p:txBody>
          <a:bodyPr/>
          <a:lstStyle/>
          <a:p>
            <a:r>
              <a:rPr lang="en-US" altLang="en-US" sz="2400"/>
              <a:t>Tomb built by Shah Jahan</a:t>
            </a:r>
            <a:br>
              <a:rPr lang="en-US" altLang="en-US" sz="2400"/>
            </a:br>
            <a:r>
              <a:rPr lang="en-US" altLang="en-US" sz="2400"/>
              <a:t>20 years to build and 20,000 men</a:t>
            </a:r>
            <a:br>
              <a:rPr lang="en-US" altLang="en-US" sz="2400"/>
            </a:br>
            <a:r>
              <a:rPr lang="en-US" altLang="en-US" sz="2400"/>
              <a:t>Bankrupted treasury and empire downfall</a:t>
            </a:r>
          </a:p>
        </p:txBody>
      </p:sp>
      <p:pic>
        <p:nvPicPr>
          <p:cNvPr id="15367" name="Picture 7">
            <a:hlinkClick r:id="rId2"/>
            <a:extLst>
              <a:ext uri="{FF2B5EF4-FFF2-40B4-BE49-F238E27FC236}">
                <a16:creationId xmlns:a16="http://schemas.microsoft.com/office/drawing/2014/main" id="{0FB384AD-25F5-B4AC-6504-1E47C51F72DD}"/>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0" y="3581400"/>
            <a:ext cx="3276600" cy="24463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70" name="Text Box 10">
            <a:extLst>
              <a:ext uri="{FF2B5EF4-FFF2-40B4-BE49-F238E27FC236}">
                <a16:creationId xmlns:a16="http://schemas.microsoft.com/office/drawing/2014/main" id="{8CE304E6-B2CC-2C0B-2B44-733AEDAB162D}"/>
              </a:ext>
            </a:extLst>
          </p:cNvPr>
          <p:cNvSpPr txBox="1">
            <a:spLocks noChangeArrowheads="1"/>
          </p:cNvSpPr>
          <p:nvPr/>
        </p:nvSpPr>
        <p:spPr bwMode="auto">
          <a:xfrm>
            <a:off x="609600" y="8382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t>Taj Mahal</a:t>
            </a:r>
          </a:p>
        </p:txBody>
      </p:sp>
    </p:spTree>
  </p:cSld>
  <p:clrMapOvr>
    <a:masterClrMapping/>
  </p:clrMapOvr>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573</TotalTime>
  <Words>982</Words>
  <Application>Microsoft Office PowerPoint</Application>
  <PresentationFormat>On-screen Show (4:3)</PresentationFormat>
  <Paragraphs>114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Verdana</vt:lpstr>
      <vt:lpstr>Times New Roman</vt:lpstr>
      <vt:lpstr>Wingdings</vt:lpstr>
      <vt:lpstr>Profile</vt:lpstr>
      <vt:lpstr>PowerPoint Presentation</vt:lpstr>
      <vt:lpstr>Three Empires</vt:lpstr>
      <vt:lpstr>Genghis Khan Facts</vt:lpstr>
      <vt:lpstr>Genghis Khan Continued</vt:lpstr>
      <vt:lpstr>Ottoman Quick Facts</vt:lpstr>
      <vt:lpstr>Ottoman Quick Facts Part II</vt:lpstr>
      <vt:lpstr>Mughal Empire Mughal means Mongol in Arabic</vt:lpstr>
      <vt:lpstr>Mughal Empire Continued</vt:lpstr>
      <vt:lpstr>Tomb built by Shah Jahan 20 years to build and 20,000 men Bankrupted treasury and empire downfall</vt:lpstr>
      <vt:lpstr>China</vt:lpstr>
      <vt:lpstr>Trade route</vt:lpstr>
      <vt:lpstr> China</vt:lpstr>
      <vt:lpstr>Diamond Sutra</vt:lpstr>
      <vt:lpstr>Invention:  Printing</vt:lpstr>
      <vt:lpstr>Invention:  Gun powder</vt:lpstr>
      <vt:lpstr>Invention:  Cash-Coin</vt:lpstr>
      <vt:lpstr>Junk </vt:lpstr>
      <vt:lpstr>4,000 miles long Worlds longest cemetery Visible from the moon</vt:lpstr>
      <vt:lpstr>Japan</vt:lpstr>
      <vt:lpstr>Japan</vt:lpstr>
      <vt:lpstr>Toyotomi Hideyoshi</vt:lpstr>
      <vt:lpstr>Shinto</vt:lpstr>
      <vt:lpstr>Mt. Fuji Extinct volcano</vt:lpstr>
      <vt:lpstr>Lady Murasaki</vt:lpstr>
      <vt:lpstr>Hiragana</vt:lpstr>
      <vt:lpstr>Zen</vt:lpstr>
      <vt:lpstr>Haiku</vt:lpstr>
      <vt:lpstr>PowerPoint Presentation</vt:lpstr>
    </vt:vector>
  </TitlesOfParts>
  <Company>VMS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 China &amp; Japan</dc:title>
  <dc:creator>Mr. Clutter</dc:creator>
  <cp:lastModifiedBy>Nayan GRIFFITHS</cp:lastModifiedBy>
  <cp:revision>31</cp:revision>
  <dcterms:created xsi:type="dcterms:W3CDTF">2006-01-11T19:31:42Z</dcterms:created>
  <dcterms:modified xsi:type="dcterms:W3CDTF">2023-06-06T09:58:41Z</dcterms:modified>
</cp:coreProperties>
</file>